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emf" ContentType="image/x-emf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2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7" r:id="rId1"/>
  </p:sldMasterIdLst>
  <p:notesMasterIdLst>
    <p:notesMasterId r:id="rId21"/>
  </p:notesMasterIdLst>
  <p:sldIdLst>
    <p:sldId id="278" r:id="rId2"/>
    <p:sldId id="297" r:id="rId3"/>
    <p:sldId id="298" r:id="rId4"/>
    <p:sldId id="299" r:id="rId5"/>
    <p:sldId id="300" r:id="rId6"/>
    <p:sldId id="302" r:id="rId7"/>
    <p:sldId id="306" r:id="rId8"/>
    <p:sldId id="314" r:id="rId9"/>
    <p:sldId id="315" r:id="rId10"/>
    <p:sldId id="312" r:id="rId11"/>
    <p:sldId id="311" r:id="rId12"/>
    <p:sldId id="316" r:id="rId13"/>
    <p:sldId id="310" r:id="rId14"/>
    <p:sldId id="313" r:id="rId15"/>
    <p:sldId id="305" r:id="rId16"/>
    <p:sldId id="308" r:id="rId17"/>
    <p:sldId id="309" r:id="rId18"/>
    <p:sldId id="301" r:id="rId19"/>
    <p:sldId id="294" r:id="rId20"/>
  </p:sldIdLst>
  <p:sldSz cx="9144000" cy="6858000" type="screen4x3"/>
  <p:notesSz cx="6883400" cy="9294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u="sng"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u="sng"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u="sng"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u="sng"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u="sng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3300"/>
    <a:srgbClr val="FF0066"/>
    <a:srgbClr val="FF6600"/>
    <a:srgbClr val="99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552" y="90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83400" cy="9294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83400" cy="9294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883400" cy="9294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6883400" cy="9294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0" y="0"/>
            <a:ext cx="6883400" cy="9294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0" y="0"/>
            <a:ext cx="6883400" cy="9294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917575" y="4416425"/>
            <a:ext cx="5037138" cy="417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3081" name="Rectangle 8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7125" y="703263"/>
            <a:ext cx="4621213" cy="346392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1" cy="366"/>
          </a:xfrm>
          <a:prstGeom prst="rect">
            <a:avLst/>
          </a:prstGeom>
        </p:spPr>
        <p:txBody>
          <a:bodyPr lIns="90990" tIns="45495" rIns="90990" bIns="45495"/>
          <a:lstStyle/>
          <a:p>
            <a:endParaRPr/>
          </a:p>
        </p:txBody>
      </p:sp>
      <p:sp>
        <p:nvSpPr>
          <p:cNvPr id="355" name="TextShape 2"/>
          <p:cNvSpPr txBox="1"/>
          <p:nvPr/>
        </p:nvSpPr>
        <p:spPr>
          <a:xfrm>
            <a:off x="0" y="0"/>
            <a:ext cx="361" cy="366"/>
          </a:xfrm>
          <a:prstGeom prst="rect">
            <a:avLst/>
          </a:prstGeom>
        </p:spPr>
        <p:txBody>
          <a:bodyPr lIns="90990" tIns="45495" rIns="90990" bIns="45495"/>
          <a:lstStyle/>
          <a:p>
            <a:fld id="{712171A1-E181-41F1-8181-B19101B1E1A1}" type="slidenum">
              <a:rPr lang="es-VE">
                <a:solidFill>
                  <a:srgbClr val="000000"/>
                </a:solidFill>
                <a:latin typeface="Arial"/>
                <a:ea typeface="+mn-ea"/>
              </a:rPr>
              <a:pPr/>
              <a:t>3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1" cy="366"/>
          </a:xfrm>
          <a:prstGeom prst="rect">
            <a:avLst/>
          </a:prstGeom>
        </p:spPr>
        <p:txBody>
          <a:bodyPr lIns="90990" tIns="45495" rIns="90990" bIns="45495"/>
          <a:lstStyle/>
          <a:p>
            <a:endParaRPr/>
          </a:p>
        </p:txBody>
      </p:sp>
      <p:sp>
        <p:nvSpPr>
          <p:cNvPr id="355" name="TextShape 2"/>
          <p:cNvSpPr txBox="1"/>
          <p:nvPr/>
        </p:nvSpPr>
        <p:spPr>
          <a:xfrm>
            <a:off x="0" y="0"/>
            <a:ext cx="361" cy="366"/>
          </a:xfrm>
          <a:prstGeom prst="rect">
            <a:avLst/>
          </a:prstGeom>
        </p:spPr>
        <p:txBody>
          <a:bodyPr lIns="90990" tIns="45495" rIns="90990" bIns="45495"/>
          <a:lstStyle/>
          <a:p>
            <a:fld id="{712171A1-E181-41F1-8181-B19101B1E1A1}" type="slidenum">
              <a:rPr lang="es-VE">
                <a:solidFill>
                  <a:srgbClr val="000000"/>
                </a:solidFill>
                <a:latin typeface="Arial"/>
                <a:ea typeface="+mn-ea"/>
              </a:rPr>
              <a:pPr/>
              <a:t>12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1" cy="366"/>
          </a:xfrm>
          <a:prstGeom prst="rect">
            <a:avLst/>
          </a:prstGeom>
        </p:spPr>
        <p:txBody>
          <a:bodyPr lIns="90990" tIns="45495" rIns="90990" bIns="45495"/>
          <a:lstStyle/>
          <a:p>
            <a:endParaRPr/>
          </a:p>
        </p:txBody>
      </p:sp>
      <p:sp>
        <p:nvSpPr>
          <p:cNvPr id="355" name="TextShape 2"/>
          <p:cNvSpPr txBox="1"/>
          <p:nvPr/>
        </p:nvSpPr>
        <p:spPr>
          <a:xfrm>
            <a:off x="0" y="0"/>
            <a:ext cx="361" cy="366"/>
          </a:xfrm>
          <a:prstGeom prst="rect">
            <a:avLst/>
          </a:prstGeom>
        </p:spPr>
        <p:txBody>
          <a:bodyPr lIns="90990" tIns="45495" rIns="90990" bIns="45495"/>
          <a:lstStyle/>
          <a:p>
            <a:fld id="{712171A1-E181-41F1-8181-B19101B1E1A1}" type="slidenum">
              <a:rPr lang="es-VE">
                <a:solidFill>
                  <a:srgbClr val="000000"/>
                </a:solidFill>
                <a:latin typeface="Arial"/>
                <a:ea typeface="+mn-ea"/>
              </a:rPr>
              <a:pPr/>
              <a:t>13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1" cy="366"/>
          </a:xfrm>
          <a:prstGeom prst="rect">
            <a:avLst/>
          </a:prstGeom>
        </p:spPr>
        <p:txBody>
          <a:bodyPr lIns="90990" tIns="45495" rIns="90990" bIns="45495"/>
          <a:lstStyle/>
          <a:p>
            <a:endParaRPr/>
          </a:p>
        </p:txBody>
      </p:sp>
      <p:sp>
        <p:nvSpPr>
          <p:cNvPr id="355" name="TextShape 2"/>
          <p:cNvSpPr txBox="1"/>
          <p:nvPr/>
        </p:nvSpPr>
        <p:spPr>
          <a:xfrm>
            <a:off x="0" y="0"/>
            <a:ext cx="361" cy="366"/>
          </a:xfrm>
          <a:prstGeom prst="rect">
            <a:avLst/>
          </a:prstGeom>
        </p:spPr>
        <p:txBody>
          <a:bodyPr lIns="90990" tIns="45495" rIns="90990" bIns="45495"/>
          <a:lstStyle/>
          <a:p>
            <a:fld id="{712171A1-E181-41F1-8181-B19101B1E1A1}" type="slidenum">
              <a:rPr lang="es-VE">
                <a:solidFill>
                  <a:srgbClr val="000000"/>
                </a:solidFill>
                <a:latin typeface="Arial"/>
                <a:ea typeface="+mn-ea"/>
              </a:rPr>
              <a:pPr/>
              <a:t>14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1" cy="366"/>
          </a:xfrm>
          <a:prstGeom prst="rect">
            <a:avLst/>
          </a:prstGeom>
        </p:spPr>
        <p:txBody>
          <a:bodyPr lIns="90990" tIns="45495" rIns="90990" bIns="45495"/>
          <a:lstStyle/>
          <a:p>
            <a:endParaRPr/>
          </a:p>
        </p:txBody>
      </p:sp>
      <p:sp>
        <p:nvSpPr>
          <p:cNvPr id="355" name="TextShape 2"/>
          <p:cNvSpPr txBox="1"/>
          <p:nvPr/>
        </p:nvSpPr>
        <p:spPr>
          <a:xfrm>
            <a:off x="0" y="0"/>
            <a:ext cx="361" cy="366"/>
          </a:xfrm>
          <a:prstGeom prst="rect">
            <a:avLst/>
          </a:prstGeom>
        </p:spPr>
        <p:txBody>
          <a:bodyPr lIns="90990" tIns="45495" rIns="90990" bIns="45495"/>
          <a:lstStyle/>
          <a:p>
            <a:fld id="{712171A1-E181-41F1-8181-B19101B1E1A1}" type="slidenum">
              <a:rPr lang="es-VE">
                <a:solidFill>
                  <a:srgbClr val="000000"/>
                </a:solidFill>
                <a:latin typeface="Arial"/>
                <a:ea typeface="+mn-ea"/>
              </a:rPr>
              <a:pPr/>
              <a:t>15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1" cy="366"/>
          </a:xfrm>
          <a:prstGeom prst="rect">
            <a:avLst/>
          </a:prstGeom>
        </p:spPr>
        <p:txBody>
          <a:bodyPr lIns="90990" tIns="45495" rIns="90990" bIns="45495"/>
          <a:lstStyle/>
          <a:p>
            <a:endParaRPr/>
          </a:p>
        </p:txBody>
      </p:sp>
      <p:sp>
        <p:nvSpPr>
          <p:cNvPr id="355" name="TextShape 2"/>
          <p:cNvSpPr txBox="1"/>
          <p:nvPr/>
        </p:nvSpPr>
        <p:spPr>
          <a:xfrm>
            <a:off x="0" y="0"/>
            <a:ext cx="361" cy="366"/>
          </a:xfrm>
          <a:prstGeom prst="rect">
            <a:avLst/>
          </a:prstGeom>
        </p:spPr>
        <p:txBody>
          <a:bodyPr lIns="90990" tIns="45495" rIns="90990" bIns="45495"/>
          <a:lstStyle/>
          <a:p>
            <a:fld id="{712171A1-E181-41F1-8181-B19101B1E1A1}" type="slidenum">
              <a:rPr lang="es-VE">
                <a:solidFill>
                  <a:srgbClr val="000000"/>
                </a:solidFill>
                <a:latin typeface="Arial"/>
                <a:ea typeface="+mn-ea"/>
              </a:rPr>
              <a:pPr/>
              <a:t>16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1" cy="366"/>
          </a:xfrm>
          <a:prstGeom prst="rect">
            <a:avLst/>
          </a:prstGeom>
        </p:spPr>
        <p:txBody>
          <a:bodyPr lIns="90990" tIns="45495" rIns="90990" bIns="45495"/>
          <a:lstStyle/>
          <a:p>
            <a:endParaRPr/>
          </a:p>
        </p:txBody>
      </p:sp>
      <p:sp>
        <p:nvSpPr>
          <p:cNvPr id="355" name="TextShape 2"/>
          <p:cNvSpPr txBox="1"/>
          <p:nvPr/>
        </p:nvSpPr>
        <p:spPr>
          <a:xfrm>
            <a:off x="0" y="0"/>
            <a:ext cx="361" cy="366"/>
          </a:xfrm>
          <a:prstGeom prst="rect">
            <a:avLst/>
          </a:prstGeom>
        </p:spPr>
        <p:txBody>
          <a:bodyPr lIns="90990" tIns="45495" rIns="90990" bIns="45495"/>
          <a:lstStyle/>
          <a:p>
            <a:fld id="{712171A1-E181-41F1-8181-B19101B1E1A1}" type="slidenum">
              <a:rPr lang="es-VE">
                <a:solidFill>
                  <a:srgbClr val="000000"/>
                </a:solidFill>
                <a:latin typeface="Arial"/>
                <a:ea typeface="+mn-ea"/>
              </a:rPr>
              <a:pPr/>
              <a:t>17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99000" y="8828459"/>
            <a:ext cx="2982807" cy="464741"/>
          </a:xfrm>
          <a:prstGeom prst="rect">
            <a:avLst/>
          </a:prstGeom>
          <a:ln/>
        </p:spPr>
        <p:txBody>
          <a:bodyPr lIns="92446" tIns="46223" rIns="92446" bIns="46223"/>
          <a:lstStyle/>
          <a:p>
            <a:fld id="{2C87F3C0-AB5E-43C0-9EC0-1C15661862CD}" type="slidenum">
              <a:rPr lang="ru-RU"/>
              <a:pPr/>
              <a:t>18</a:t>
            </a:fld>
            <a:endParaRPr lang="ru-RU"/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14375"/>
            <a:ext cx="4660900" cy="3497263"/>
          </a:xfrm>
          <a:prstGeom prst="rect">
            <a:avLst/>
          </a:prstGeom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399" y="4427448"/>
            <a:ext cx="5028602" cy="4140605"/>
          </a:xfrm>
        </p:spPr>
        <p:txBody>
          <a:bodyPr/>
          <a:lstStyle/>
          <a:p>
            <a:endParaRPr lang="es-V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1" cy="366"/>
          </a:xfrm>
          <a:prstGeom prst="rect">
            <a:avLst/>
          </a:prstGeom>
        </p:spPr>
        <p:txBody>
          <a:bodyPr lIns="90990" tIns="45495" rIns="90990" bIns="45495"/>
          <a:lstStyle/>
          <a:p>
            <a:endParaRPr/>
          </a:p>
        </p:txBody>
      </p:sp>
      <p:sp>
        <p:nvSpPr>
          <p:cNvPr id="355" name="TextShape 2"/>
          <p:cNvSpPr txBox="1"/>
          <p:nvPr/>
        </p:nvSpPr>
        <p:spPr>
          <a:xfrm>
            <a:off x="0" y="0"/>
            <a:ext cx="361" cy="366"/>
          </a:xfrm>
          <a:prstGeom prst="rect">
            <a:avLst/>
          </a:prstGeom>
        </p:spPr>
        <p:txBody>
          <a:bodyPr lIns="90990" tIns="45495" rIns="90990" bIns="45495"/>
          <a:lstStyle/>
          <a:p>
            <a:fld id="{712171A1-E181-41F1-8181-B19101B1E1A1}" type="slidenum">
              <a:rPr lang="es-VE">
                <a:solidFill>
                  <a:srgbClr val="000000"/>
                </a:solidFill>
                <a:latin typeface="Arial"/>
                <a:ea typeface="+mn-ea"/>
              </a:rPr>
              <a:pPr/>
              <a:t>4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1" cy="366"/>
          </a:xfrm>
          <a:prstGeom prst="rect">
            <a:avLst/>
          </a:prstGeom>
        </p:spPr>
        <p:txBody>
          <a:bodyPr lIns="90990" tIns="45495" rIns="90990" bIns="45495"/>
          <a:lstStyle/>
          <a:p>
            <a:endParaRPr/>
          </a:p>
        </p:txBody>
      </p:sp>
      <p:sp>
        <p:nvSpPr>
          <p:cNvPr id="355" name="TextShape 2"/>
          <p:cNvSpPr txBox="1"/>
          <p:nvPr/>
        </p:nvSpPr>
        <p:spPr>
          <a:xfrm>
            <a:off x="0" y="0"/>
            <a:ext cx="361" cy="366"/>
          </a:xfrm>
          <a:prstGeom prst="rect">
            <a:avLst/>
          </a:prstGeom>
        </p:spPr>
        <p:txBody>
          <a:bodyPr lIns="90990" tIns="45495" rIns="90990" bIns="45495"/>
          <a:lstStyle/>
          <a:p>
            <a:fld id="{712171A1-E181-41F1-8181-B19101B1E1A1}" type="slidenum">
              <a:rPr lang="es-VE">
                <a:solidFill>
                  <a:srgbClr val="000000"/>
                </a:solidFill>
                <a:latin typeface="Arial"/>
                <a:ea typeface="+mn-ea"/>
              </a:rPr>
              <a:pPr/>
              <a:t>5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1" cy="366"/>
          </a:xfrm>
          <a:prstGeom prst="rect">
            <a:avLst/>
          </a:prstGeom>
        </p:spPr>
        <p:txBody>
          <a:bodyPr lIns="90990" tIns="45495" rIns="90990" bIns="45495"/>
          <a:lstStyle/>
          <a:p>
            <a:endParaRPr/>
          </a:p>
        </p:txBody>
      </p:sp>
      <p:sp>
        <p:nvSpPr>
          <p:cNvPr id="355" name="TextShape 2"/>
          <p:cNvSpPr txBox="1"/>
          <p:nvPr/>
        </p:nvSpPr>
        <p:spPr>
          <a:xfrm>
            <a:off x="0" y="0"/>
            <a:ext cx="361" cy="366"/>
          </a:xfrm>
          <a:prstGeom prst="rect">
            <a:avLst/>
          </a:prstGeom>
        </p:spPr>
        <p:txBody>
          <a:bodyPr lIns="90990" tIns="45495" rIns="90990" bIns="45495"/>
          <a:lstStyle/>
          <a:p>
            <a:fld id="{712171A1-E181-41F1-8181-B19101B1E1A1}" type="slidenum">
              <a:rPr lang="es-VE">
                <a:solidFill>
                  <a:srgbClr val="000000"/>
                </a:solidFill>
                <a:latin typeface="Arial"/>
                <a:ea typeface="+mn-ea"/>
              </a:rPr>
              <a:pPr/>
              <a:t>6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1" cy="366"/>
          </a:xfrm>
          <a:prstGeom prst="rect">
            <a:avLst/>
          </a:prstGeom>
        </p:spPr>
        <p:txBody>
          <a:bodyPr lIns="90990" tIns="45495" rIns="90990" bIns="45495"/>
          <a:lstStyle/>
          <a:p>
            <a:endParaRPr/>
          </a:p>
        </p:txBody>
      </p:sp>
      <p:sp>
        <p:nvSpPr>
          <p:cNvPr id="355" name="TextShape 2"/>
          <p:cNvSpPr txBox="1"/>
          <p:nvPr/>
        </p:nvSpPr>
        <p:spPr>
          <a:xfrm>
            <a:off x="0" y="0"/>
            <a:ext cx="361" cy="366"/>
          </a:xfrm>
          <a:prstGeom prst="rect">
            <a:avLst/>
          </a:prstGeom>
        </p:spPr>
        <p:txBody>
          <a:bodyPr lIns="90990" tIns="45495" rIns="90990" bIns="45495"/>
          <a:lstStyle/>
          <a:p>
            <a:fld id="{712171A1-E181-41F1-8181-B19101B1E1A1}" type="slidenum">
              <a:rPr lang="es-VE">
                <a:solidFill>
                  <a:srgbClr val="000000"/>
                </a:solidFill>
                <a:latin typeface="Arial"/>
                <a:ea typeface="+mn-ea"/>
              </a:rPr>
              <a:pPr/>
              <a:t>7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1" cy="366"/>
          </a:xfrm>
          <a:prstGeom prst="rect">
            <a:avLst/>
          </a:prstGeom>
        </p:spPr>
        <p:txBody>
          <a:bodyPr lIns="90990" tIns="45495" rIns="90990" bIns="45495"/>
          <a:lstStyle/>
          <a:p>
            <a:endParaRPr/>
          </a:p>
        </p:txBody>
      </p:sp>
      <p:sp>
        <p:nvSpPr>
          <p:cNvPr id="355" name="TextShape 2"/>
          <p:cNvSpPr txBox="1"/>
          <p:nvPr/>
        </p:nvSpPr>
        <p:spPr>
          <a:xfrm>
            <a:off x="0" y="0"/>
            <a:ext cx="361" cy="366"/>
          </a:xfrm>
          <a:prstGeom prst="rect">
            <a:avLst/>
          </a:prstGeom>
        </p:spPr>
        <p:txBody>
          <a:bodyPr lIns="90990" tIns="45495" rIns="90990" bIns="45495"/>
          <a:lstStyle/>
          <a:p>
            <a:fld id="{712171A1-E181-41F1-8181-B19101B1E1A1}" type="slidenum">
              <a:rPr lang="es-VE">
                <a:solidFill>
                  <a:srgbClr val="000000"/>
                </a:solidFill>
                <a:latin typeface="Arial"/>
                <a:ea typeface="+mn-ea"/>
              </a:rPr>
              <a:pPr/>
              <a:t>8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1" cy="366"/>
          </a:xfrm>
          <a:prstGeom prst="rect">
            <a:avLst/>
          </a:prstGeom>
        </p:spPr>
        <p:txBody>
          <a:bodyPr lIns="90990" tIns="45495" rIns="90990" bIns="45495"/>
          <a:lstStyle/>
          <a:p>
            <a:endParaRPr/>
          </a:p>
        </p:txBody>
      </p:sp>
      <p:sp>
        <p:nvSpPr>
          <p:cNvPr id="355" name="TextShape 2"/>
          <p:cNvSpPr txBox="1"/>
          <p:nvPr/>
        </p:nvSpPr>
        <p:spPr>
          <a:xfrm>
            <a:off x="0" y="0"/>
            <a:ext cx="361" cy="366"/>
          </a:xfrm>
          <a:prstGeom prst="rect">
            <a:avLst/>
          </a:prstGeom>
        </p:spPr>
        <p:txBody>
          <a:bodyPr lIns="90990" tIns="45495" rIns="90990" bIns="45495"/>
          <a:lstStyle/>
          <a:p>
            <a:fld id="{712171A1-E181-41F1-8181-B19101B1E1A1}" type="slidenum">
              <a:rPr lang="es-VE">
                <a:solidFill>
                  <a:srgbClr val="000000"/>
                </a:solidFill>
                <a:latin typeface="Arial"/>
                <a:ea typeface="+mn-ea"/>
              </a:rPr>
              <a:pPr/>
              <a:t>9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1" cy="366"/>
          </a:xfrm>
          <a:prstGeom prst="rect">
            <a:avLst/>
          </a:prstGeom>
        </p:spPr>
        <p:txBody>
          <a:bodyPr lIns="90990" tIns="45495" rIns="90990" bIns="45495"/>
          <a:lstStyle/>
          <a:p>
            <a:endParaRPr dirty="0"/>
          </a:p>
        </p:txBody>
      </p:sp>
      <p:sp>
        <p:nvSpPr>
          <p:cNvPr id="355" name="TextShape 2"/>
          <p:cNvSpPr txBox="1"/>
          <p:nvPr/>
        </p:nvSpPr>
        <p:spPr>
          <a:xfrm>
            <a:off x="0" y="0"/>
            <a:ext cx="361" cy="366"/>
          </a:xfrm>
          <a:prstGeom prst="rect">
            <a:avLst/>
          </a:prstGeom>
        </p:spPr>
        <p:txBody>
          <a:bodyPr lIns="90990" tIns="45495" rIns="90990" bIns="45495"/>
          <a:lstStyle/>
          <a:p>
            <a:fld id="{712171A1-E181-41F1-8181-B19101B1E1A1}" type="slidenum">
              <a:rPr lang="es-VE">
                <a:solidFill>
                  <a:srgbClr val="000000"/>
                </a:solidFill>
                <a:latin typeface="Arial"/>
                <a:ea typeface="+mn-ea"/>
              </a:rPr>
              <a:pPr/>
              <a:t>10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1" cy="366"/>
          </a:xfrm>
          <a:prstGeom prst="rect">
            <a:avLst/>
          </a:prstGeom>
        </p:spPr>
        <p:txBody>
          <a:bodyPr lIns="90990" tIns="45495" rIns="90990" bIns="45495"/>
          <a:lstStyle/>
          <a:p>
            <a:endParaRPr dirty="0"/>
          </a:p>
        </p:txBody>
      </p:sp>
      <p:sp>
        <p:nvSpPr>
          <p:cNvPr id="355" name="TextShape 2"/>
          <p:cNvSpPr txBox="1"/>
          <p:nvPr/>
        </p:nvSpPr>
        <p:spPr>
          <a:xfrm>
            <a:off x="0" y="0"/>
            <a:ext cx="361" cy="366"/>
          </a:xfrm>
          <a:prstGeom prst="rect">
            <a:avLst/>
          </a:prstGeom>
        </p:spPr>
        <p:txBody>
          <a:bodyPr lIns="90990" tIns="45495" rIns="90990" bIns="45495"/>
          <a:lstStyle/>
          <a:p>
            <a:fld id="{712171A1-E181-41F1-8181-B19101B1E1A1}" type="slidenum">
              <a:rPr lang="es-VE">
                <a:solidFill>
                  <a:srgbClr val="000000"/>
                </a:solidFill>
                <a:latin typeface="Arial"/>
                <a:ea typeface="+mn-ea"/>
              </a:rPr>
              <a:pPr/>
              <a:t>11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7/24/2015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jpe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jrivera@conatel.gob.ve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10 Grupo"/>
          <p:cNvGrpSpPr/>
          <p:nvPr/>
        </p:nvGrpSpPr>
        <p:grpSpPr>
          <a:xfrm>
            <a:off x="899592" y="2132856"/>
            <a:ext cx="2913112" cy="4038202"/>
            <a:chOff x="971600" y="2564903"/>
            <a:chExt cx="2913112" cy="4038202"/>
          </a:xfrm>
        </p:grpSpPr>
        <p:pic>
          <p:nvPicPr>
            <p:cNvPr id="16386" name="Picture 2" descr="ITU 150 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11760" y="6021288"/>
              <a:ext cx="1472952" cy="581817"/>
            </a:xfrm>
            <a:prstGeom prst="rect">
              <a:avLst/>
            </a:prstGeom>
            <a:noFill/>
          </p:spPr>
        </p:pic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11510" t="2942" r="49165" b="20559"/>
            <a:stretch>
              <a:fillRect/>
            </a:stretch>
          </p:blipFill>
          <p:spPr bwMode="auto">
            <a:xfrm>
              <a:off x="971600" y="2564903"/>
              <a:ext cx="2664296" cy="35090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611560" y="620688"/>
            <a:ext cx="8171477" cy="869176"/>
          </a:xfrm>
          <a:prstGeom prst="roundRect">
            <a:avLst>
              <a:gd name="adj" fmla="val 16667"/>
            </a:avLst>
          </a:prstGeom>
          <a:solidFill>
            <a:srgbClr val="FF0066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VE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FORO UIT: CMR-15, </a:t>
            </a:r>
          </a:p>
          <a:p>
            <a:pPr algn="ct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VE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Retos y Oportunidades para la Región</a:t>
            </a:r>
            <a:endParaRPr lang="es-VE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4098" name="Picture 2" descr="http://www.itu.int/en/ITU-R/PublishingImages/Conferences/logos/wrc-ra-2015-logo-h10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1844824"/>
            <a:ext cx="1440160" cy="1425900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4932040" y="5157192"/>
            <a:ext cx="399593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b="1" i="1" u="none" dirty="0" smtClean="0">
                <a:solidFill>
                  <a:schemeClr val="tx1"/>
                </a:solidFill>
              </a:rPr>
              <a:t>Ing. Jesús Rivera</a:t>
            </a:r>
          </a:p>
          <a:p>
            <a:endParaRPr lang="es-VE" sz="1400" b="1" u="none" dirty="0" smtClean="0">
              <a:solidFill>
                <a:schemeClr val="tx1"/>
              </a:solidFill>
            </a:endParaRPr>
          </a:p>
          <a:p>
            <a:r>
              <a:rPr lang="es-VE" b="1" u="none" dirty="0" smtClean="0">
                <a:solidFill>
                  <a:schemeClr val="tx1"/>
                </a:solidFill>
              </a:rPr>
              <a:t>San Salvador,  31 Julio 2015</a:t>
            </a:r>
          </a:p>
          <a:p>
            <a:endParaRPr lang="es-VE" b="1" u="none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427984" y="3284984"/>
            <a:ext cx="4140237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SRR-15-Américas</a:t>
            </a:r>
            <a:endParaRPr lang="es-ES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2"/>
          <p:cNvSpPr txBox="1"/>
          <p:nvPr/>
        </p:nvSpPr>
        <p:spPr>
          <a:xfrm>
            <a:off x="467544" y="980728"/>
            <a:ext cx="8357136" cy="3744416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25000"/>
              </a:lnSpc>
            </a:pPr>
            <a:r>
              <a:rPr lang="en-GB" sz="2400" dirty="0" smtClean="0">
                <a:solidFill>
                  <a:srgbClr val="FF0000"/>
                </a:solidFill>
                <a:latin typeface="Trebuchet MS"/>
              </a:rPr>
              <a:t>NECESIDADES DE ESPECTRO PARA IMT (1)</a:t>
            </a:r>
            <a:endParaRPr sz="2400" dirty="0"/>
          </a:p>
          <a:p>
            <a:pPr algn="just">
              <a:lnSpc>
                <a:spcPct val="125000"/>
              </a:lnSpc>
            </a:pPr>
            <a:endParaRPr lang="en-GB" sz="900" dirty="0" smtClean="0"/>
          </a:p>
          <a:p>
            <a:pPr algn="just">
              <a:lnSpc>
                <a:spcPct val="125000"/>
              </a:lnSpc>
            </a:pPr>
            <a:endParaRPr lang="en-GB" sz="900" dirty="0"/>
          </a:p>
          <a:p>
            <a:pPr algn="just">
              <a:lnSpc>
                <a:spcPct val="125000"/>
              </a:lnSpc>
            </a:pPr>
            <a:r>
              <a:rPr lang="es-VE" sz="2400" i="1" u="none" dirty="0" smtClean="0">
                <a:solidFill>
                  <a:srgbClr val="284C6A"/>
                </a:solidFill>
                <a:latin typeface="Trebuchet MS"/>
              </a:rPr>
              <a:t>Los resultados de los estudios en este período han estimado que los requisitos totales de espectro de las Telecomunicaciones Móviles Internacionales (IMT) se situarán </a:t>
            </a:r>
            <a:r>
              <a:rPr lang="es-VE" sz="2400" i="1" u="none" dirty="0" smtClean="0">
                <a:solidFill>
                  <a:srgbClr val="284C6A"/>
                </a:solidFill>
                <a:latin typeface="Trebuchet MS"/>
              </a:rPr>
              <a:t>entre </a:t>
            </a:r>
            <a:r>
              <a:rPr lang="es-VE" sz="2400" b="1" i="1" u="none" dirty="0" smtClean="0">
                <a:solidFill>
                  <a:srgbClr val="284C6A"/>
                </a:solidFill>
                <a:latin typeface="Trebuchet MS"/>
              </a:rPr>
              <a:t>1340 </a:t>
            </a:r>
            <a:r>
              <a:rPr lang="es-VE" sz="2400" b="1" i="1" u="none" dirty="0" smtClean="0">
                <a:solidFill>
                  <a:srgbClr val="284C6A"/>
                </a:solidFill>
                <a:latin typeface="Trebuchet MS"/>
              </a:rPr>
              <a:t>MHz </a:t>
            </a:r>
            <a:r>
              <a:rPr lang="es-VE" sz="2400" i="1" u="none" dirty="0" smtClean="0">
                <a:solidFill>
                  <a:srgbClr val="284C6A"/>
                </a:solidFill>
                <a:latin typeface="Trebuchet MS"/>
              </a:rPr>
              <a:t>(para una configuración con baja densidad de usuarios) </a:t>
            </a:r>
            <a:r>
              <a:rPr lang="es-VE" sz="2400" i="1" u="none" dirty="0" smtClean="0">
                <a:solidFill>
                  <a:srgbClr val="284C6A"/>
                </a:solidFill>
                <a:latin typeface="Trebuchet MS"/>
              </a:rPr>
              <a:t>y </a:t>
            </a:r>
            <a:r>
              <a:rPr lang="es-VE" sz="2400" b="1" i="1" u="none" dirty="0" smtClean="0">
                <a:solidFill>
                  <a:srgbClr val="284C6A"/>
                </a:solidFill>
                <a:latin typeface="Trebuchet MS"/>
              </a:rPr>
              <a:t>1960 </a:t>
            </a:r>
            <a:r>
              <a:rPr lang="es-VE" sz="2400" b="1" i="1" u="none" dirty="0" smtClean="0">
                <a:solidFill>
                  <a:srgbClr val="284C6A"/>
                </a:solidFill>
                <a:latin typeface="Trebuchet MS"/>
              </a:rPr>
              <a:t>MHz </a:t>
            </a:r>
            <a:r>
              <a:rPr lang="es-VE" sz="2400" i="1" u="none" dirty="0" smtClean="0">
                <a:solidFill>
                  <a:srgbClr val="284C6A"/>
                </a:solidFill>
                <a:latin typeface="Trebuchet MS"/>
              </a:rPr>
              <a:t>(para una configuración con alta densidad de usuarios) en el año 2020.</a:t>
            </a:r>
            <a:endParaRPr sz="2400" i="1" u="none" dirty="0"/>
          </a:p>
        </p:txBody>
      </p:sp>
      <p:sp>
        <p:nvSpPr>
          <p:cNvPr id="90" name="TextShape 3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dirty="0"/>
          </a:p>
        </p:txBody>
      </p:sp>
      <p:sp>
        <p:nvSpPr>
          <p:cNvPr id="6" name="AutoShape 5"/>
          <p:cNvSpPr>
            <a:spLocks noChangeAspect="1" noChangeArrowheads="1"/>
          </p:cNvSpPr>
          <p:nvPr/>
        </p:nvSpPr>
        <p:spPr bwMode="auto">
          <a:xfrm>
            <a:off x="323528" y="332655"/>
            <a:ext cx="8568952" cy="540000"/>
          </a:xfrm>
          <a:prstGeom prst="roundRect">
            <a:avLst>
              <a:gd name="adj" fmla="val 16667"/>
            </a:avLst>
          </a:prstGeom>
          <a:solidFill>
            <a:srgbClr val="FF0066"/>
          </a:solidFill>
          <a:ln w="9525" algn="ctr">
            <a:noFill/>
            <a:round/>
            <a:headEnd/>
            <a:tailEnd/>
          </a:ln>
          <a:effectLst>
            <a:prstShdw prst="shdw17" dist="17961" dir="2700000">
              <a:srgbClr val="FFCC99">
                <a:gamma/>
                <a:shade val="60000"/>
                <a:invGamma/>
              </a:srgbClr>
            </a:prst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VE" b="1" dirty="0" smtClean="0">
                <a:solidFill>
                  <a:schemeClr val="bg1"/>
                </a:solidFill>
              </a:rPr>
              <a:t>FORO UIT: CMR-15, Retos y Oportunidades para la Región</a:t>
            </a:r>
            <a:endParaRPr lang="es-ES" b="1" dirty="0">
              <a:solidFill>
                <a:schemeClr val="bg1"/>
              </a:solidFill>
            </a:endParaRPr>
          </a:p>
        </p:txBody>
      </p:sp>
      <p:pic>
        <p:nvPicPr>
          <p:cNvPr id="2050" name="Picture 2" descr="Resultado de imagen para INFORME RPC CMR-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797152"/>
            <a:ext cx="1278647" cy="1812122"/>
          </a:xfrm>
          <a:prstGeom prst="rect">
            <a:avLst/>
          </a:prstGeom>
          <a:noFill/>
        </p:spPr>
      </p:pic>
      <p:pic>
        <p:nvPicPr>
          <p:cNvPr id="10" name="Picture 2" descr="http://www.itu.int/en/ITU-R/PublishingImages/Conferences/logos/wrc-ra-2015-logo-h10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908720"/>
            <a:ext cx="928694" cy="919499"/>
          </a:xfrm>
          <a:prstGeom prst="rect">
            <a:avLst/>
          </a:prstGeom>
          <a:noFill/>
        </p:spPr>
      </p:pic>
      <p:sp>
        <p:nvSpPr>
          <p:cNvPr id="7" name="6 Rectángulo"/>
          <p:cNvSpPr/>
          <p:nvPr/>
        </p:nvSpPr>
        <p:spPr>
          <a:xfrm>
            <a:off x="482848" y="5445224"/>
            <a:ext cx="41787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Informe </a:t>
            </a:r>
            <a:r>
              <a:rPr lang="es-ES" sz="28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uit</a:t>
            </a:r>
            <a:r>
              <a:rPr lang="es-ES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-r m.2290</a:t>
            </a:r>
            <a:endParaRPr lang="es-ES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7308304" y="5877272"/>
            <a:ext cx="155523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Rpc-15-2</a:t>
            </a:r>
            <a:endParaRPr lang="es-ES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2"/>
          <p:cNvSpPr txBox="1"/>
          <p:nvPr/>
        </p:nvSpPr>
        <p:spPr>
          <a:xfrm>
            <a:off x="755640" y="1197000"/>
            <a:ext cx="8069040" cy="3096096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GB" sz="2400" dirty="0" smtClean="0">
                <a:solidFill>
                  <a:srgbClr val="FF0000"/>
                </a:solidFill>
                <a:latin typeface="Trebuchet MS"/>
              </a:rPr>
              <a:t>NECESIDADES DE ESPECTRO PARA IMT (2)</a:t>
            </a:r>
            <a:endParaRPr sz="2400" dirty="0"/>
          </a:p>
          <a:p>
            <a:pPr>
              <a:lnSpc>
                <a:spcPct val="125000"/>
              </a:lnSpc>
            </a:pPr>
            <a:endParaRPr lang="en-GB" sz="900" dirty="0"/>
          </a:p>
          <a:p>
            <a:pPr algn="just">
              <a:lnSpc>
                <a:spcPct val="125000"/>
              </a:lnSpc>
            </a:pPr>
            <a:r>
              <a:rPr lang="es-VE" sz="2400" i="1" u="none" dirty="0" smtClean="0">
                <a:solidFill>
                  <a:srgbClr val="284C6A"/>
                </a:solidFill>
                <a:latin typeface="Trebuchet MS"/>
              </a:rPr>
              <a:t>Al identificar bandas de frecuencias adicionales para las IMT, </a:t>
            </a:r>
            <a:r>
              <a:rPr lang="es-VE" sz="2400" i="1" dirty="0" smtClean="0">
                <a:solidFill>
                  <a:srgbClr val="284C6A"/>
                </a:solidFill>
                <a:latin typeface="Trebuchet MS"/>
              </a:rPr>
              <a:t>se debe tener en cuenta la cantidad de espectro ya identificado y utilizado actualmente </a:t>
            </a:r>
            <a:r>
              <a:rPr lang="es-VE" sz="2400" i="1" dirty="0" smtClean="0">
                <a:solidFill>
                  <a:srgbClr val="284C6A"/>
                </a:solidFill>
                <a:latin typeface="Trebuchet MS"/>
              </a:rPr>
              <a:t>por IMT</a:t>
            </a:r>
            <a:r>
              <a:rPr lang="es-VE" sz="2400" i="1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s-VE" sz="2400" i="1" u="none" dirty="0" smtClean="0">
                <a:solidFill>
                  <a:srgbClr val="284C6A"/>
                </a:solidFill>
                <a:latin typeface="Trebuchet MS"/>
              </a:rPr>
              <a:t>en cada Región a fin de optimizar su utilización para aumentar la eficacia de la utilización del espectro.</a:t>
            </a:r>
            <a:endParaRPr sz="2400" i="1" u="none" dirty="0"/>
          </a:p>
        </p:txBody>
      </p:sp>
      <p:sp>
        <p:nvSpPr>
          <p:cNvPr id="90" name="TextShape 3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dirty="0"/>
          </a:p>
        </p:txBody>
      </p:sp>
      <p:sp>
        <p:nvSpPr>
          <p:cNvPr id="6" name="AutoShape 5"/>
          <p:cNvSpPr>
            <a:spLocks noChangeAspect="1" noChangeArrowheads="1"/>
          </p:cNvSpPr>
          <p:nvPr/>
        </p:nvSpPr>
        <p:spPr bwMode="auto">
          <a:xfrm>
            <a:off x="323528" y="332655"/>
            <a:ext cx="8568952" cy="540000"/>
          </a:xfrm>
          <a:prstGeom prst="roundRect">
            <a:avLst>
              <a:gd name="adj" fmla="val 16667"/>
            </a:avLst>
          </a:prstGeom>
          <a:solidFill>
            <a:srgbClr val="FF0066"/>
          </a:solidFill>
          <a:ln w="9525" algn="ctr">
            <a:noFill/>
            <a:round/>
            <a:headEnd/>
            <a:tailEnd/>
          </a:ln>
          <a:effectLst>
            <a:prstShdw prst="shdw17" dist="17961" dir="2700000">
              <a:srgbClr val="FFCC99">
                <a:gamma/>
                <a:shade val="60000"/>
                <a:invGamma/>
              </a:srgbClr>
            </a:prst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VE" b="1" dirty="0" smtClean="0">
                <a:solidFill>
                  <a:schemeClr val="bg1"/>
                </a:solidFill>
              </a:rPr>
              <a:t>FORO UIT: CMR-15, Retos y Oportunidades para la Región</a:t>
            </a:r>
            <a:endParaRPr lang="es-ES" b="1" dirty="0">
              <a:solidFill>
                <a:schemeClr val="bg1"/>
              </a:solidFill>
            </a:endParaRPr>
          </a:p>
        </p:txBody>
      </p:sp>
      <p:pic>
        <p:nvPicPr>
          <p:cNvPr id="2050" name="Picture 2" descr="Resultado de imagen para INFORME RPC CMR-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4869160"/>
            <a:ext cx="1238748" cy="1755576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755576" y="4509120"/>
            <a:ext cx="3312368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VE" b="1" dirty="0" smtClean="0">
                <a:solidFill>
                  <a:srgbClr val="FF0000"/>
                </a:solidFill>
              </a:rPr>
              <a:t>Región 2</a:t>
            </a:r>
            <a:r>
              <a:rPr lang="es-VE" b="1" u="none" dirty="0" smtClean="0">
                <a:solidFill>
                  <a:srgbClr val="FF0000"/>
                </a:solidFill>
              </a:rPr>
              <a:t> </a:t>
            </a:r>
            <a:r>
              <a:rPr lang="es-VE" u="none" dirty="0" smtClean="0">
                <a:solidFill>
                  <a:srgbClr val="FF0000"/>
                </a:solidFill>
              </a:rPr>
              <a:t>  (Baja Densidad) </a:t>
            </a:r>
          </a:p>
          <a:p>
            <a:r>
              <a:rPr lang="es-VE" u="none" dirty="0" smtClean="0">
                <a:solidFill>
                  <a:srgbClr val="FF0000"/>
                </a:solidFill>
              </a:rPr>
              <a:t>Ya Identificados:     </a:t>
            </a:r>
            <a:r>
              <a:rPr lang="es-VE" b="1" u="none" dirty="0" smtClean="0">
                <a:solidFill>
                  <a:srgbClr val="FF0000"/>
                </a:solidFill>
              </a:rPr>
              <a:t>951 MHz</a:t>
            </a:r>
          </a:p>
          <a:p>
            <a:r>
              <a:rPr lang="es-VE" u="none" dirty="0" smtClean="0">
                <a:solidFill>
                  <a:srgbClr val="FF0000"/>
                </a:solidFill>
              </a:rPr>
              <a:t>Espectro Adicional: </a:t>
            </a:r>
            <a:r>
              <a:rPr lang="es-VE" b="1" u="none" dirty="0" smtClean="0">
                <a:solidFill>
                  <a:srgbClr val="FF0000"/>
                </a:solidFill>
              </a:rPr>
              <a:t>389 MHz </a:t>
            </a:r>
            <a:endParaRPr lang="es-VE" b="1" u="none" dirty="0">
              <a:solidFill>
                <a:srgbClr val="FF000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55576" y="5661248"/>
            <a:ext cx="3384376" cy="92333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s-VE" b="1" u="none" dirty="0" smtClean="0">
                <a:solidFill>
                  <a:schemeClr val="accent1"/>
                </a:solidFill>
              </a:rPr>
              <a:t>Región 2  </a:t>
            </a:r>
            <a:r>
              <a:rPr lang="es-VE" u="none" dirty="0" smtClean="0">
                <a:solidFill>
                  <a:schemeClr val="accent1"/>
                </a:solidFill>
              </a:rPr>
              <a:t>(Alta Densidad)</a:t>
            </a:r>
          </a:p>
          <a:p>
            <a:r>
              <a:rPr lang="es-VE" u="none" dirty="0" smtClean="0">
                <a:solidFill>
                  <a:schemeClr val="accent1"/>
                </a:solidFill>
              </a:rPr>
              <a:t>Ya Identificados:     </a:t>
            </a:r>
            <a:r>
              <a:rPr lang="es-VE" b="1" u="none" dirty="0" smtClean="0">
                <a:solidFill>
                  <a:schemeClr val="accent1"/>
                </a:solidFill>
              </a:rPr>
              <a:t>951 MHz</a:t>
            </a:r>
          </a:p>
          <a:p>
            <a:r>
              <a:rPr lang="es-VE" u="none" dirty="0" smtClean="0">
                <a:solidFill>
                  <a:schemeClr val="accent1"/>
                </a:solidFill>
              </a:rPr>
              <a:t>Espectro Adicional: </a:t>
            </a:r>
            <a:r>
              <a:rPr lang="es-VE" b="1" u="none" dirty="0" smtClean="0">
                <a:solidFill>
                  <a:schemeClr val="accent1"/>
                </a:solidFill>
              </a:rPr>
              <a:t>1009 MHz </a:t>
            </a:r>
            <a:endParaRPr lang="es-VE" b="1" u="none" dirty="0">
              <a:solidFill>
                <a:schemeClr val="accent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572000" y="4653136"/>
            <a:ext cx="1986441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3000" b="1" u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1340 MHz</a:t>
            </a:r>
            <a:endParaRPr lang="es-ES" sz="3000" b="1" u="none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4601783" y="5827330"/>
            <a:ext cx="1986441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3000" b="1" u="none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1960 MHz</a:t>
            </a:r>
            <a:endParaRPr lang="es-ES" sz="3000" b="1" u="none" cap="none" spc="50" dirty="0">
              <a:ln w="11430"/>
              <a:solidFill>
                <a:schemeClr val="accent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  <p:bldP spid="7" grpId="0" animBg="1"/>
      <p:bldP spid="8" grpId="0" animBg="1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2"/>
          <p:cNvSpPr txBox="1"/>
          <p:nvPr/>
        </p:nvSpPr>
        <p:spPr>
          <a:xfrm>
            <a:off x="467544" y="1196752"/>
            <a:ext cx="8285064" cy="648072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INFORME RPC-15-2: </a:t>
            </a:r>
            <a:r>
              <a:rPr lang="en-GB" sz="2400" dirty="0" smtClean="0">
                <a:solidFill>
                  <a:srgbClr val="FF0000"/>
                </a:solidFill>
                <a:latin typeface="Trebuchet MS"/>
              </a:rPr>
              <a:t>REQUISITOS DE ESPECTRO IMT</a:t>
            </a:r>
            <a:endParaRPr lang="es-VE" sz="2400" dirty="0" smtClean="0">
              <a:solidFill>
                <a:srgbClr val="FF0000"/>
              </a:solidFill>
              <a:latin typeface="Trebuchet MS"/>
            </a:endParaRPr>
          </a:p>
          <a:p>
            <a:pPr>
              <a:lnSpc>
                <a:spcPct val="125000"/>
              </a:lnSpc>
            </a:pPr>
            <a:endParaRPr lang="en-GB" sz="2400" dirty="0"/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i="1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i="1" u="none" dirty="0" smtClean="0">
                <a:solidFill>
                  <a:srgbClr val="284C6A"/>
                </a:solidFill>
                <a:latin typeface="Trebuchet MS"/>
              </a:rPr>
              <a:t> N</a:t>
            </a:r>
            <a:r>
              <a:rPr lang="es-VE" sz="2400" i="1" u="none" dirty="0" smtClean="0">
                <a:solidFill>
                  <a:srgbClr val="284C6A"/>
                </a:solidFill>
                <a:latin typeface="Trebuchet MS"/>
              </a:rPr>
              <a:t>o </a:t>
            </a:r>
            <a:r>
              <a:rPr lang="es-VE" sz="2400" i="1" u="none" dirty="0" smtClean="0">
                <a:solidFill>
                  <a:srgbClr val="284C6A"/>
                </a:solidFill>
                <a:latin typeface="Trebuchet MS"/>
              </a:rPr>
              <a:t>hay una sola gama de frecuencias que satisfaga todos los criterios </a:t>
            </a:r>
            <a:r>
              <a:rPr lang="es-VE" sz="2400" i="1" u="none" dirty="0" smtClean="0">
                <a:solidFill>
                  <a:srgbClr val="284C6A"/>
                </a:solidFill>
                <a:latin typeface="Trebuchet MS"/>
              </a:rPr>
              <a:t>necesarios para </a:t>
            </a:r>
            <a:r>
              <a:rPr lang="es-VE" sz="2400" i="1" u="none" dirty="0" smtClean="0">
                <a:solidFill>
                  <a:srgbClr val="284C6A"/>
                </a:solidFill>
                <a:latin typeface="Trebuchet MS"/>
              </a:rPr>
              <a:t>la implantación de sistemas </a:t>
            </a:r>
            <a:r>
              <a:rPr lang="es-VE" sz="2400" i="1" u="none" dirty="0" smtClean="0">
                <a:solidFill>
                  <a:srgbClr val="284C6A"/>
                </a:solidFill>
                <a:latin typeface="Trebuchet MS"/>
              </a:rPr>
              <a:t>IMT.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VE" sz="2400" i="1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s-VE" sz="2400" i="1" u="none" dirty="0" smtClean="0">
                <a:solidFill>
                  <a:srgbClr val="284C6A"/>
                </a:solidFill>
                <a:latin typeface="Trebuchet MS"/>
              </a:rPr>
              <a:t>Para cumplir los requisitos de capacidad y cobertura de</a:t>
            </a:r>
          </a:p>
          <a:p>
            <a:pPr algn="just">
              <a:lnSpc>
                <a:spcPct val="150000"/>
              </a:lnSpc>
            </a:pPr>
            <a:r>
              <a:rPr lang="es-VE" sz="2400" i="1" u="none" dirty="0" smtClean="0">
                <a:solidFill>
                  <a:srgbClr val="284C6A"/>
                </a:solidFill>
                <a:latin typeface="Trebuchet MS"/>
              </a:rPr>
              <a:t>los sistemas IMT se necesitarían múltiples gamas de frecuencias.</a:t>
            </a:r>
          </a:p>
          <a:p>
            <a:pPr algn="just">
              <a:lnSpc>
                <a:spcPct val="150000"/>
              </a:lnSpc>
            </a:pPr>
            <a:endParaRPr lang="en-GB" sz="2400" i="1" u="none" dirty="0" smtClean="0">
              <a:solidFill>
                <a:srgbClr val="284C6A"/>
              </a:solidFill>
              <a:latin typeface="Trebuchet MS"/>
            </a:endParaRPr>
          </a:p>
        </p:txBody>
      </p:sp>
      <p:sp>
        <p:nvSpPr>
          <p:cNvPr id="90" name="TextShape 3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dirty="0"/>
          </a:p>
        </p:txBody>
      </p:sp>
      <p:sp>
        <p:nvSpPr>
          <p:cNvPr id="6" name="AutoShape 5"/>
          <p:cNvSpPr>
            <a:spLocks noChangeAspect="1" noChangeArrowheads="1"/>
          </p:cNvSpPr>
          <p:nvPr/>
        </p:nvSpPr>
        <p:spPr bwMode="auto">
          <a:xfrm>
            <a:off x="323528" y="332655"/>
            <a:ext cx="8568952" cy="540000"/>
          </a:xfrm>
          <a:prstGeom prst="roundRect">
            <a:avLst>
              <a:gd name="adj" fmla="val 16667"/>
            </a:avLst>
          </a:prstGeom>
          <a:solidFill>
            <a:srgbClr val="FF0066"/>
          </a:solidFill>
          <a:ln w="9525" algn="ctr">
            <a:noFill/>
            <a:round/>
            <a:headEnd/>
            <a:tailEnd/>
          </a:ln>
          <a:effectLst>
            <a:prstShdw prst="shdw17" dist="17961" dir="2700000">
              <a:srgbClr val="FFCC99">
                <a:gamma/>
                <a:shade val="60000"/>
                <a:invGamma/>
              </a:srgbClr>
            </a:prst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VE" b="1" dirty="0" smtClean="0">
                <a:solidFill>
                  <a:schemeClr val="bg1"/>
                </a:solidFill>
              </a:rPr>
              <a:t>FORO UIT: CMR-15, Retos y Oportunidades para la Región</a:t>
            </a:r>
            <a:endParaRPr lang="es-ES" b="1" dirty="0">
              <a:solidFill>
                <a:schemeClr val="bg1"/>
              </a:solidFill>
            </a:endParaRPr>
          </a:p>
        </p:txBody>
      </p:sp>
      <p:pic>
        <p:nvPicPr>
          <p:cNvPr id="8" name="Picture 2" descr="Resultado de imagen para INFORME RPC CMR-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5517232"/>
            <a:ext cx="832273" cy="1179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2"/>
          <p:cNvSpPr txBox="1"/>
          <p:nvPr/>
        </p:nvSpPr>
        <p:spPr>
          <a:xfrm>
            <a:off x="683568" y="980728"/>
            <a:ext cx="8069040" cy="100811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GB" sz="2000" dirty="0" smtClean="0">
                <a:solidFill>
                  <a:srgbClr val="FF0000"/>
                </a:solidFill>
                <a:latin typeface="Trebuchet MS"/>
              </a:rPr>
              <a:t>¿COMO ESTÁ DESPLEGADO EL IMT EN EL MUNDO ACTUALMENTE?</a:t>
            </a:r>
            <a:endParaRPr sz="2000" dirty="0"/>
          </a:p>
          <a:p>
            <a:pPr>
              <a:lnSpc>
                <a:spcPct val="125000"/>
              </a:lnSpc>
            </a:pPr>
            <a:endParaRPr lang="en-GB" sz="900" dirty="0" smtClean="0"/>
          </a:p>
          <a:p>
            <a:pPr algn="just">
              <a:lnSpc>
                <a:spcPct val="125000"/>
              </a:lnSpc>
            </a:pP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</a:p>
          <a:p>
            <a:pPr algn="just">
              <a:lnSpc>
                <a:spcPct val="125000"/>
              </a:lnSpc>
            </a:pP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endParaRPr sz="2400" u="none" dirty="0"/>
          </a:p>
        </p:txBody>
      </p:sp>
      <p:sp>
        <p:nvSpPr>
          <p:cNvPr id="90" name="TextShape 3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dirty="0"/>
          </a:p>
        </p:txBody>
      </p:sp>
      <p:sp>
        <p:nvSpPr>
          <p:cNvPr id="6" name="AutoShape 5"/>
          <p:cNvSpPr>
            <a:spLocks noChangeAspect="1" noChangeArrowheads="1"/>
          </p:cNvSpPr>
          <p:nvPr/>
        </p:nvSpPr>
        <p:spPr bwMode="auto">
          <a:xfrm>
            <a:off x="323528" y="332655"/>
            <a:ext cx="8568952" cy="540000"/>
          </a:xfrm>
          <a:prstGeom prst="roundRect">
            <a:avLst>
              <a:gd name="adj" fmla="val 16667"/>
            </a:avLst>
          </a:prstGeom>
          <a:solidFill>
            <a:srgbClr val="FF0066"/>
          </a:solidFill>
          <a:ln w="9525" algn="ctr">
            <a:noFill/>
            <a:round/>
            <a:headEnd/>
            <a:tailEnd/>
          </a:ln>
          <a:effectLst>
            <a:prstShdw prst="shdw17" dist="17961" dir="2700000">
              <a:srgbClr val="FFCC99">
                <a:gamma/>
                <a:shade val="60000"/>
                <a:invGamma/>
              </a:srgbClr>
            </a:prst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VE" b="1" dirty="0" smtClean="0">
                <a:solidFill>
                  <a:schemeClr val="bg1"/>
                </a:solidFill>
              </a:rPr>
              <a:t>FORO UIT: CMR-15, Retos y Oportunidades para la Región</a:t>
            </a:r>
            <a:endParaRPr lang="es-ES" b="1" dirty="0">
              <a:solidFill>
                <a:schemeClr val="bg1"/>
              </a:solidFill>
            </a:endParaRPr>
          </a:p>
        </p:txBody>
      </p:sp>
      <p:pic>
        <p:nvPicPr>
          <p:cNvPr id="10" name="Picture 2" descr="http://www.itu.int/en/ITU-R/PublishingImages/Conferences/logos/wrc-ra-2015-logo-h10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412776"/>
            <a:ext cx="1296144" cy="1283311"/>
          </a:xfrm>
          <a:prstGeom prst="rect">
            <a:avLst/>
          </a:prstGeom>
          <a:noFill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628800"/>
            <a:ext cx="6960227" cy="4725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2"/>
          <p:cNvSpPr txBox="1"/>
          <p:nvPr/>
        </p:nvSpPr>
        <p:spPr>
          <a:xfrm>
            <a:off x="683568" y="1052736"/>
            <a:ext cx="8069040" cy="100811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GB" sz="2000" b="1" dirty="0" smtClean="0">
                <a:solidFill>
                  <a:srgbClr val="FF0000"/>
                </a:solidFill>
                <a:latin typeface="Trebuchet MS"/>
              </a:rPr>
              <a:t>BANDAS USADAS EN VENEZUELA ACTUALMENTE PARA IMT</a:t>
            </a:r>
            <a:endParaRPr lang="en-GB" sz="900" b="1" dirty="0" smtClean="0"/>
          </a:p>
          <a:p>
            <a:pPr algn="just">
              <a:lnSpc>
                <a:spcPct val="125000"/>
              </a:lnSpc>
            </a:pPr>
            <a:r>
              <a:rPr lang="en-GB" sz="2400" b="1" u="none" dirty="0" smtClean="0">
                <a:solidFill>
                  <a:srgbClr val="284C6A"/>
                </a:solidFill>
                <a:latin typeface="Trebuchet MS"/>
              </a:rPr>
              <a:t> </a:t>
            </a:r>
          </a:p>
          <a:p>
            <a:pPr algn="just">
              <a:lnSpc>
                <a:spcPct val="125000"/>
              </a:lnSpc>
            </a:pP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endParaRPr sz="2400" u="none" dirty="0"/>
          </a:p>
        </p:txBody>
      </p:sp>
      <p:sp>
        <p:nvSpPr>
          <p:cNvPr id="90" name="TextShape 3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dirty="0"/>
          </a:p>
        </p:txBody>
      </p:sp>
      <p:sp>
        <p:nvSpPr>
          <p:cNvPr id="6" name="AutoShape 5"/>
          <p:cNvSpPr>
            <a:spLocks noChangeAspect="1" noChangeArrowheads="1"/>
          </p:cNvSpPr>
          <p:nvPr/>
        </p:nvSpPr>
        <p:spPr bwMode="auto">
          <a:xfrm>
            <a:off x="323528" y="332655"/>
            <a:ext cx="8568952" cy="540000"/>
          </a:xfrm>
          <a:prstGeom prst="roundRect">
            <a:avLst>
              <a:gd name="adj" fmla="val 16667"/>
            </a:avLst>
          </a:prstGeom>
          <a:solidFill>
            <a:srgbClr val="FF0066"/>
          </a:solidFill>
          <a:ln w="9525" algn="ctr">
            <a:noFill/>
            <a:round/>
            <a:headEnd/>
            <a:tailEnd/>
          </a:ln>
          <a:effectLst>
            <a:prstShdw prst="shdw17" dist="17961" dir="2700000">
              <a:srgbClr val="FFCC99">
                <a:gamma/>
                <a:shade val="60000"/>
                <a:invGamma/>
              </a:srgbClr>
            </a:prst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VE" b="1" dirty="0" smtClean="0">
                <a:solidFill>
                  <a:schemeClr val="bg1"/>
                </a:solidFill>
              </a:rPr>
              <a:t>FORO UIT: CMR-15, Retos y Oportunidades para la Región</a:t>
            </a:r>
            <a:endParaRPr lang="es-ES" b="1" dirty="0">
              <a:solidFill>
                <a:schemeClr val="bg1"/>
              </a:solidFill>
            </a:endParaRPr>
          </a:p>
        </p:txBody>
      </p:sp>
      <p:pic>
        <p:nvPicPr>
          <p:cNvPr id="10" name="Picture 2" descr="http://www.itu.int/en/ITU-R/PublishingImages/Conferences/logos/wrc-ra-2015-logo-h10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3284984"/>
            <a:ext cx="1296144" cy="1283311"/>
          </a:xfrm>
          <a:prstGeom prst="rect">
            <a:avLst/>
          </a:prstGeom>
          <a:noFill/>
        </p:spPr>
      </p:pic>
      <p:sp>
        <p:nvSpPr>
          <p:cNvPr id="8" name="7 Rectángulo"/>
          <p:cNvSpPr/>
          <p:nvPr/>
        </p:nvSpPr>
        <p:spPr>
          <a:xfrm>
            <a:off x="1187624" y="1916832"/>
            <a:ext cx="1766830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3000" b="1" u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850 MHz</a:t>
            </a:r>
            <a:endParaRPr lang="es-ES" sz="3000" b="1" u="none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187624" y="2564904"/>
            <a:ext cx="1766830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3000" b="1" u="none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900 MHz</a:t>
            </a:r>
            <a:endParaRPr lang="es-ES" sz="3000" b="1" u="none" cap="none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149827" y="3235042"/>
            <a:ext cx="1986441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3000" b="1" u="none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1900 MHz</a:t>
            </a:r>
            <a:endParaRPr lang="es-ES" sz="3000" b="1" u="none" cap="none" spc="50" dirty="0">
              <a:ln w="11430"/>
              <a:solidFill>
                <a:srgbClr val="FFC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115616" y="4149080"/>
            <a:ext cx="1986441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3000" b="1" u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1800 MHz</a:t>
            </a:r>
            <a:endParaRPr lang="es-ES" sz="3000" b="1" u="none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3549583" y="2060848"/>
            <a:ext cx="5594417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3000" b="1" u="none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1.7/2.1 GHz (</a:t>
            </a:r>
            <a:r>
              <a:rPr lang="es-ES" sz="2900" b="1" u="none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AWS-1 Banda 4</a:t>
            </a:r>
            <a:r>
              <a:rPr lang="es-ES" sz="3000" b="1" u="none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</a:t>
            </a:r>
            <a:endParaRPr lang="es-ES" sz="3000" b="1" u="none" cap="none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4064919" y="3091026"/>
            <a:ext cx="2999539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3000" b="1" u="none" spc="50" dirty="0" smtClean="0">
                <a:ln w="1143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2500-2690 MHz</a:t>
            </a:r>
            <a:endParaRPr lang="es-ES" sz="3000" b="1" u="none" cap="none" spc="50" dirty="0">
              <a:ln w="11430"/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7106" name="Picture 2" descr="Resultado de imagen para lt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4005064"/>
            <a:ext cx="2448272" cy="1943073"/>
          </a:xfrm>
          <a:prstGeom prst="rect">
            <a:avLst/>
          </a:prstGeom>
          <a:noFill/>
        </p:spPr>
      </p:pic>
      <p:sp>
        <p:nvSpPr>
          <p:cNvPr id="15" name="14 Rectángulo"/>
          <p:cNvSpPr/>
          <p:nvPr/>
        </p:nvSpPr>
        <p:spPr>
          <a:xfrm>
            <a:off x="755576" y="5805264"/>
            <a:ext cx="266348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Ven</a:t>
            </a:r>
            <a:r>
              <a:rPr lang="es-ES" sz="4000" b="1" cap="none" spc="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ezu</a:t>
            </a:r>
            <a:r>
              <a:rPr lang="es-ES" sz="4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ela</a:t>
            </a:r>
            <a:endParaRPr lang="es-ES" sz="40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2"/>
          <p:cNvSpPr txBox="1"/>
          <p:nvPr/>
        </p:nvSpPr>
        <p:spPr>
          <a:xfrm>
            <a:off x="467544" y="980728"/>
            <a:ext cx="8285064" cy="648072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GB" sz="2400" dirty="0" smtClean="0">
                <a:solidFill>
                  <a:srgbClr val="FF0000"/>
                </a:solidFill>
                <a:latin typeface="Trebuchet MS"/>
              </a:rPr>
              <a:t>IMT: </a:t>
            </a:r>
            <a:r>
              <a:rPr lang="es-VE" sz="2400" dirty="0" smtClean="0">
                <a:solidFill>
                  <a:srgbClr val="FF0000"/>
                </a:solidFill>
                <a:latin typeface="Trebuchet MS"/>
              </a:rPr>
              <a:t> ALGUNAS BANDAS OBJETIVO EN CMR-15</a:t>
            </a:r>
          </a:p>
          <a:p>
            <a:pPr>
              <a:lnSpc>
                <a:spcPct val="125000"/>
              </a:lnSpc>
            </a:pPr>
            <a:endParaRPr lang="en-GB" sz="2400" dirty="0"/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Banda de </a:t>
            </a:r>
            <a:r>
              <a:rPr lang="en-GB" sz="2400" b="1" u="none" dirty="0" smtClean="0">
                <a:solidFill>
                  <a:srgbClr val="284C6A"/>
                </a:solidFill>
                <a:latin typeface="Trebuchet MS"/>
              </a:rPr>
              <a:t>470-694(8) MHz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b="1" u="none" dirty="0" err="1" smtClean="0">
                <a:solidFill>
                  <a:srgbClr val="FF0000"/>
                </a:solidFill>
                <a:latin typeface="Trebuchet MS"/>
              </a:rPr>
              <a:t>v.s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ln>
                  <a:solidFill>
                    <a:srgbClr val="FF0066"/>
                  </a:solidFill>
                </a:ln>
                <a:solidFill>
                  <a:srgbClr val="FF0000"/>
                </a:solidFill>
                <a:latin typeface="Trebuchet MS"/>
              </a:rPr>
              <a:t>Región</a:t>
            </a:r>
            <a:r>
              <a:rPr lang="en-GB" sz="2400" u="none" dirty="0" smtClean="0">
                <a:ln>
                  <a:solidFill>
                    <a:srgbClr val="FF0066"/>
                  </a:solidFill>
                </a:ln>
                <a:solidFill>
                  <a:srgbClr val="FF0000"/>
                </a:solidFill>
                <a:latin typeface="Trebuchet MS"/>
              </a:rPr>
              <a:t> </a:t>
            </a:r>
            <a:r>
              <a:rPr lang="en-GB" sz="2400" u="none" dirty="0" err="1" smtClean="0">
                <a:ln>
                  <a:solidFill>
                    <a:srgbClr val="FF0066"/>
                  </a:solidFill>
                </a:ln>
                <a:solidFill>
                  <a:srgbClr val="FF0000"/>
                </a:solidFill>
                <a:latin typeface="Trebuchet MS"/>
              </a:rPr>
              <a:t>debatiendo</a:t>
            </a:r>
            <a:r>
              <a:rPr lang="en-GB" sz="2400" u="none" dirty="0" smtClean="0">
                <a:ln>
                  <a:solidFill>
                    <a:srgbClr val="FF0066"/>
                  </a:solidFill>
                </a:ln>
                <a:solidFill>
                  <a:srgbClr val="FF0000"/>
                </a:solidFill>
                <a:latin typeface="Trebuchet MS"/>
              </a:rPr>
              <a:t> </a:t>
            </a:r>
            <a:r>
              <a:rPr lang="en-GB" sz="2400" u="none" dirty="0" err="1" smtClean="0">
                <a:ln>
                  <a:solidFill>
                    <a:srgbClr val="FF0066"/>
                  </a:solidFill>
                </a:ln>
                <a:solidFill>
                  <a:srgbClr val="FF0000"/>
                </a:solidFill>
                <a:latin typeface="Trebuchet MS"/>
              </a:rPr>
              <a:t>Dividendo</a:t>
            </a:r>
            <a:r>
              <a:rPr lang="en-GB" sz="2400" u="none" dirty="0" smtClean="0">
                <a:ln>
                  <a:solidFill>
                    <a:srgbClr val="FF0066"/>
                  </a:solidFill>
                </a:ln>
                <a:solidFill>
                  <a:srgbClr val="FF0000"/>
                </a:solidFill>
                <a:latin typeface="Trebuchet MS"/>
              </a:rPr>
              <a:t> Digital (TV UHF).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b="1" u="none" dirty="0" smtClean="0">
                <a:solidFill>
                  <a:srgbClr val="284C6A"/>
                </a:solidFill>
                <a:latin typeface="Trebuchet MS"/>
              </a:rPr>
              <a:t> Banda de 1427-1518 MHz   </a:t>
            </a:r>
            <a:r>
              <a:rPr lang="en-GB" sz="2400" b="1" u="none" dirty="0" err="1" smtClean="0">
                <a:solidFill>
                  <a:srgbClr val="284C6A"/>
                </a:solidFill>
                <a:latin typeface="Trebuchet MS"/>
              </a:rPr>
              <a:t>Buen</a:t>
            </a:r>
            <a:r>
              <a:rPr lang="en-GB" sz="2400" b="1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b="1" u="none" dirty="0" err="1" smtClean="0">
                <a:solidFill>
                  <a:srgbClr val="284C6A"/>
                </a:solidFill>
                <a:latin typeface="Trebuchet MS"/>
              </a:rPr>
              <a:t>apoyo</a:t>
            </a:r>
            <a:r>
              <a:rPr lang="en-GB" sz="2400" b="1" u="none" dirty="0" smtClean="0">
                <a:solidFill>
                  <a:srgbClr val="284C6A"/>
                </a:solidFill>
                <a:latin typeface="Trebuchet MS"/>
              </a:rPr>
              <a:t> en la </a:t>
            </a:r>
            <a:r>
              <a:rPr lang="en-GB" sz="2400" b="1" u="none" dirty="0" err="1" smtClean="0">
                <a:solidFill>
                  <a:srgbClr val="284C6A"/>
                </a:solidFill>
                <a:latin typeface="Trebuchet MS"/>
              </a:rPr>
              <a:t>Región</a:t>
            </a:r>
            <a:r>
              <a:rPr lang="en-GB" sz="2400" b="1" u="none" dirty="0" smtClean="0">
                <a:solidFill>
                  <a:srgbClr val="284C6A"/>
                </a:solidFill>
                <a:latin typeface="Trebuchet MS"/>
              </a:rPr>
              <a:t>. </a:t>
            </a:r>
            <a:r>
              <a:rPr lang="en-GB" sz="2400" u="none" dirty="0" smtClean="0">
                <a:ln>
                  <a:solidFill>
                    <a:srgbClr val="FF0066"/>
                  </a:solidFill>
                </a:ln>
                <a:solidFill>
                  <a:srgbClr val="FF0000"/>
                </a:solidFill>
                <a:latin typeface="Trebuchet MS"/>
              </a:rPr>
              <a:t>A </a:t>
            </a:r>
            <a:r>
              <a:rPr lang="en-GB" sz="2400" u="none" dirty="0" err="1" smtClean="0">
                <a:ln>
                  <a:solidFill>
                    <a:srgbClr val="FF0066"/>
                  </a:solidFill>
                </a:ln>
                <a:solidFill>
                  <a:srgbClr val="FF0000"/>
                </a:solidFill>
                <a:latin typeface="Trebuchet MS"/>
              </a:rPr>
              <a:t>considerar</a:t>
            </a:r>
            <a:r>
              <a:rPr lang="en-GB" sz="2400" u="none" dirty="0" smtClean="0">
                <a:solidFill>
                  <a:srgbClr val="FF0000"/>
                </a:solidFill>
                <a:latin typeface="Trebuchet MS"/>
              </a:rPr>
              <a:t> </a:t>
            </a:r>
            <a:r>
              <a:rPr lang="en-GB" sz="2400" u="none" dirty="0" smtClean="0">
                <a:ln>
                  <a:solidFill>
                    <a:srgbClr val="FF0066"/>
                  </a:solidFill>
                </a:ln>
                <a:solidFill>
                  <a:srgbClr val="FF0000"/>
                </a:solidFill>
                <a:latin typeface="Trebuchet MS"/>
              </a:rPr>
              <a:t>Banda L  del SMS </a:t>
            </a:r>
            <a:r>
              <a:rPr lang="en-GB" sz="2400" u="none" dirty="0" err="1" smtClean="0">
                <a:ln>
                  <a:solidFill>
                    <a:srgbClr val="FF0066"/>
                  </a:solidFill>
                </a:ln>
                <a:solidFill>
                  <a:srgbClr val="FF0000"/>
                </a:solidFill>
                <a:latin typeface="Trebuchet MS"/>
              </a:rPr>
              <a:t>Adyacente</a:t>
            </a:r>
            <a:r>
              <a:rPr lang="en-GB" sz="2400" u="none" dirty="0" smtClean="0">
                <a:ln>
                  <a:solidFill>
                    <a:srgbClr val="FF0066"/>
                  </a:solidFill>
                </a:ln>
                <a:solidFill>
                  <a:srgbClr val="FF0000"/>
                </a:solidFill>
                <a:latin typeface="Trebuchet MS"/>
              </a:rPr>
              <a:t>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Banda de </a:t>
            </a:r>
            <a:r>
              <a:rPr lang="en-GB" sz="2400" b="1" u="none" dirty="0" smtClean="0">
                <a:solidFill>
                  <a:srgbClr val="284C6A"/>
                </a:solidFill>
                <a:latin typeface="Trebuchet MS"/>
              </a:rPr>
              <a:t>2700-2900 MHz 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.</a:t>
            </a:r>
            <a:r>
              <a:rPr lang="en-GB" sz="2400" u="none" dirty="0" err="1" smtClean="0">
                <a:ln>
                  <a:solidFill>
                    <a:srgbClr val="FF0066"/>
                  </a:solidFill>
                </a:ln>
                <a:solidFill>
                  <a:srgbClr val="FF0000"/>
                </a:solidFill>
                <a:latin typeface="Trebuchet MS"/>
              </a:rPr>
              <a:t>v.s</a:t>
            </a:r>
            <a:r>
              <a:rPr lang="en-GB" sz="2400" u="none" dirty="0" smtClean="0">
                <a:ln>
                  <a:solidFill>
                    <a:srgbClr val="FF0066"/>
                  </a:solidFill>
                </a:ln>
                <a:solidFill>
                  <a:srgbClr val="FF0000"/>
                </a:solidFill>
                <a:latin typeface="Trebuchet MS"/>
              </a:rPr>
              <a:t> </a:t>
            </a:r>
            <a:r>
              <a:rPr lang="en-GB" sz="2400" u="none" dirty="0" err="1" smtClean="0">
                <a:ln>
                  <a:solidFill>
                    <a:srgbClr val="FF0066"/>
                  </a:solidFill>
                </a:ln>
                <a:solidFill>
                  <a:srgbClr val="FF0000"/>
                </a:solidFill>
                <a:latin typeface="Trebuchet MS"/>
              </a:rPr>
              <a:t>Radares</a:t>
            </a:r>
            <a:r>
              <a:rPr lang="en-GB" sz="2400" u="none" dirty="0" smtClean="0">
                <a:ln>
                  <a:solidFill>
                    <a:srgbClr val="FF0066"/>
                  </a:solidFill>
                </a:ln>
                <a:solidFill>
                  <a:srgbClr val="FF0000"/>
                </a:solidFill>
                <a:latin typeface="Trebuchet MS"/>
              </a:rPr>
              <a:t> [RADAR2700]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Banda </a:t>
            </a:r>
            <a:r>
              <a:rPr lang="en-GB" sz="2400" b="1" u="none" dirty="0" smtClean="0">
                <a:solidFill>
                  <a:srgbClr val="284C6A"/>
                </a:solidFill>
                <a:latin typeface="Trebuchet MS"/>
              </a:rPr>
              <a:t>3400-4200 MHz</a:t>
            </a:r>
            <a:r>
              <a:rPr lang="en-GB" sz="2400" u="none" dirty="0" smtClean="0">
                <a:solidFill>
                  <a:srgbClr val="FF0000"/>
                </a:solidFill>
                <a:latin typeface="Trebuchet MS"/>
              </a:rPr>
              <a:t> </a:t>
            </a:r>
            <a:r>
              <a:rPr lang="en-GB" sz="2400" u="none" dirty="0" err="1" smtClean="0">
                <a:ln>
                  <a:solidFill>
                    <a:srgbClr val="FF0066"/>
                  </a:solidFill>
                </a:ln>
                <a:solidFill>
                  <a:srgbClr val="FF0000"/>
                </a:solidFill>
                <a:latin typeface="Trebuchet MS"/>
              </a:rPr>
              <a:t>v.s</a:t>
            </a:r>
            <a:r>
              <a:rPr lang="en-GB" sz="2400" u="none" dirty="0" smtClean="0">
                <a:ln>
                  <a:solidFill>
                    <a:srgbClr val="FF0066"/>
                  </a:solidFill>
                </a:ln>
                <a:solidFill>
                  <a:srgbClr val="FF0000"/>
                </a:solidFill>
                <a:latin typeface="Trebuchet MS"/>
              </a:rPr>
              <a:t> Downlink </a:t>
            </a:r>
            <a:r>
              <a:rPr lang="en-GB" sz="2400" u="none" dirty="0" err="1" smtClean="0">
                <a:ln>
                  <a:solidFill>
                    <a:srgbClr val="FF0066"/>
                  </a:solidFill>
                </a:ln>
                <a:solidFill>
                  <a:srgbClr val="FF0000"/>
                </a:solidFill>
                <a:latin typeface="Trebuchet MS"/>
              </a:rPr>
              <a:t>Satélites</a:t>
            </a:r>
            <a:r>
              <a:rPr lang="en-GB" sz="2400" u="none" dirty="0" smtClean="0">
                <a:ln>
                  <a:solidFill>
                    <a:srgbClr val="FF0066"/>
                  </a:solidFill>
                </a:ln>
                <a:solidFill>
                  <a:srgbClr val="FF0000"/>
                </a:solidFill>
                <a:latin typeface="Trebuchet MS"/>
              </a:rPr>
              <a:t> SFS </a:t>
            </a:r>
            <a:r>
              <a:rPr lang="en-GB" sz="2400" u="none" dirty="0" err="1" smtClean="0">
                <a:ln>
                  <a:solidFill>
                    <a:srgbClr val="FF0066"/>
                  </a:solidFill>
                </a:ln>
                <a:solidFill>
                  <a:srgbClr val="FF0000"/>
                </a:solidFill>
                <a:latin typeface="Trebuchet MS"/>
              </a:rPr>
              <a:t>Informe</a:t>
            </a:r>
            <a:r>
              <a:rPr lang="en-GB" sz="2400" u="none" dirty="0" smtClean="0">
                <a:ln>
                  <a:solidFill>
                    <a:srgbClr val="FF0066"/>
                  </a:solidFill>
                </a:ln>
                <a:solidFill>
                  <a:srgbClr val="FF0000"/>
                </a:solidFill>
                <a:latin typeface="Trebuchet MS"/>
              </a:rPr>
              <a:t> </a:t>
            </a:r>
            <a:r>
              <a:rPr lang="nl-NL" sz="2400" u="none" dirty="0" smtClean="0">
                <a:ln>
                  <a:solidFill>
                    <a:srgbClr val="FF0066"/>
                  </a:solidFill>
                </a:ln>
                <a:solidFill>
                  <a:srgbClr val="FF0000"/>
                </a:solidFill>
                <a:latin typeface="Trebuchet MS"/>
              </a:rPr>
              <a:t>UIT-R [FSS-IMT C-BAND DOWNLINK]</a:t>
            </a:r>
            <a:endParaRPr lang="en-GB" sz="2400" u="none" dirty="0" smtClean="0">
              <a:ln>
                <a:solidFill>
                  <a:srgbClr val="FF0066"/>
                </a:solidFill>
              </a:ln>
              <a:solidFill>
                <a:srgbClr val="FF0000"/>
              </a:solidFill>
              <a:latin typeface="Trebuchet MS"/>
            </a:endParaRPr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endParaRPr sz="2400" u="none" dirty="0"/>
          </a:p>
        </p:txBody>
      </p:sp>
      <p:sp>
        <p:nvSpPr>
          <p:cNvPr id="90" name="TextShape 3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dirty="0"/>
          </a:p>
        </p:txBody>
      </p:sp>
      <p:sp>
        <p:nvSpPr>
          <p:cNvPr id="6" name="AutoShape 5"/>
          <p:cNvSpPr>
            <a:spLocks noChangeAspect="1" noChangeArrowheads="1"/>
          </p:cNvSpPr>
          <p:nvPr/>
        </p:nvSpPr>
        <p:spPr bwMode="auto">
          <a:xfrm>
            <a:off x="323528" y="332655"/>
            <a:ext cx="8568952" cy="540000"/>
          </a:xfrm>
          <a:prstGeom prst="roundRect">
            <a:avLst>
              <a:gd name="adj" fmla="val 16667"/>
            </a:avLst>
          </a:prstGeom>
          <a:solidFill>
            <a:srgbClr val="FF0066"/>
          </a:solidFill>
          <a:ln w="9525" algn="ctr">
            <a:noFill/>
            <a:round/>
            <a:headEnd/>
            <a:tailEnd/>
          </a:ln>
          <a:effectLst>
            <a:prstShdw prst="shdw17" dist="17961" dir="2700000">
              <a:srgbClr val="FFCC99">
                <a:gamma/>
                <a:shade val="60000"/>
                <a:invGamma/>
              </a:srgbClr>
            </a:prst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VE" b="1" dirty="0" smtClean="0">
                <a:solidFill>
                  <a:schemeClr val="bg1"/>
                </a:solidFill>
              </a:rPr>
              <a:t>FORO UIT: CMR-15, Retos y Oportunidades para la Región</a:t>
            </a:r>
            <a:endParaRPr lang="es-ES" b="1" dirty="0">
              <a:solidFill>
                <a:schemeClr val="bg1"/>
              </a:solidFill>
            </a:endParaRPr>
          </a:p>
        </p:txBody>
      </p:sp>
      <p:pic>
        <p:nvPicPr>
          <p:cNvPr id="7" name="Picture 2" descr="http://www.itu.int/en/ITU-R/PublishingImages/Conferences/logos/wrc-ra-2015-logo-h10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764704"/>
            <a:ext cx="1296144" cy="12833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2"/>
          <p:cNvSpPr txBox="1"/>
          <p:nvPr/>
        </p:nvSpPr>
        <p:spPr>
          <a:xfrm>
            <a:off x="683568" y="980728"/>
            <a:ext cx="8069040" cy="41749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GB" sz="2400" dirty="0" smtClean="0">
                <a:solidFill>
                  <a:srgbClr val="FF0000"/>
                </a:solidFill>
                <a:latin typeface="Trebuchet MS"/>
              </a:rPr>
              <a:t>MÓVIL (IMT) Vs. SFS en BANDA C ¿ESTUDIOS CONCLUYENTES? ¿</a:t>
            </a:r>
            <a:r>
              <a:rPr lang="en-GB" sz="2400" dirty="0" err="1" smtClean="0">
                <a:solidFill>
                  <a:srgbClr val="FF0000"/>
                </a:solidFill>
                <a:latin typeface="Trebuchet MS"/>
              </a:rPr>
              <a:t>Situación</a:t>
            </a:r>
            <a:r>
              <a:rPr lang="en-GB" sz="2400" dirty="0" smtClean="0">
                <a:solidFill>
                  <a:srgbClr val="FF0000"/>
                </a:solidFill>
                <a:latin typeface="Trebuchet MS"/>
              </a:rPr>
              <a:t> en </a:t>
            </a:r>
            <a:r>
              <a:rPr lang="en-GB" sz="2400" dirty="0" err="1" smtClean="0">
                <a:solidFill>
                  <a:srgbClr val="FF0000"/>
                </a:solidFill>
                <a:latin typeface="Trebuchet MS"/>
              </a:rPr>
              <a:t>Región</a:t>
            </a:r>
            <a:r>
              <a:rPr lang="en-GB" sz="2400" dirty="0" smtClean="0">
                <a:solidFill>
                  <a:srgbClr val="FF0000"/>
                </a:solidFill>
                <a:latin typeface="Trebuchet MS"/>
              </a:rPr>
              <a:t> 2?</a:t>
            </a:r>
            <a:endParaRPr sz="2400" dirty="0"/>
          </a:p>
          <a:p>
            <a:pPr>
              <a:lnSpc>
                <a:spcPct val="125000"/>
              </a:lnSpc>
            </a:pPr>
            <a:endParaRPr lang="en-GB" sz="900" dirty="0" smtClean="0"/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Informe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RPC: </a:t>
            </a:r>
            <a:r>
              <a:rPr lang="es-VE" sz="2400" u="none" dirty="0" smtClean="0">
                <a:solidFill>
                  <a:srgbClr val="284C6A"/>
                </a:solidFill>
                <a:latin typeface="Trebuchet MS"/>
              </a:rPr>
              <a:t>Estudios de compartición y compatibilidad, Sección 1.1/3.2.8</a:t>
            </a:r>
            <a:endParaRPr lang="en-GB" sz="2400" u="none" dirty="0" smtClean="0">
              <a:solidFill>
                <a:srgbClr val="284C6A"/>
              </a:solidFill>
              <a:latin typeface="Trebuchet MS"/>
            </a:endParaRPr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Proyecto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de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nuevo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Informe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UIT-R [FSS-IMT C-BAND DOWNLINK]. </a:t>
            </a:r>
            <a:r>
              <a:rPr lang="en-GB" sz="2400" i="1" dirty="0" err="1" smtClean="0">
                <a:solidFill>
                  <a:srgbClr val="284C6A"/>
                </a:solidFill>
                <a:latin typeface="Trebuchet MS"/>
              </a:rPr>
              <a:t>Distancias</a:t>
            </a:r>
            <a:r>
              <a:rPr lang="en-GB" sz="2400" i="1" dirty="0" smtClean="0">
                <a:solidFill>
                  <a:srgbClr val="284C6A"/>
                </a:solidFill>
                <a:latin typeface="Trebuchet MS"/>
              </a:rPr>
              <a:t> de </a:t>
            </a:r>
            <a:r>
              <a:rPr lang="en-GB" sz="2400" i="1" dirty="0" err="1" smtClean="0">
                <a:solidFill>
                  <a:srgbClr val="284C6A"/>
                </a:solidFill>
                <a:latin typeface="Trebuchet MS"/>
              </a:rPr>
              <a:t>Protección</a:t>
            </a:r>
            <a:r>
              <a:rPr lang="en-GB" sz="2400" i="1" dirty="0" smtClean="0">
                <a:solidFill>
                  <a:srgbClr val="284C6A"/>
                </a:solidFill>
                <a:latin typeface="Trebuchet MS"/>
              </a:rPr>
              <a:t>, </a:t>
            </a:r>
            <a:r>
              <a:rPr lang="en-GB" sz="2400" i="1" dirty="0" err="1" smtClean="0">
                <a:solidFill>
                  <a:srgbClr val="284C6A"/>
                </a:solidFill>
                <a:latin typeface="Trebuchet MS"/>
              </a:rPr>
              <a:t>ubicuidad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.</a:t>
            </a:r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s-VE" sz="2400" u="none" dirty="0" smtClean="0">
                <a:solidFill>
                  <a:srgbClr val="284C6A"/>
                </a:solidFill>
                <a:latin typeface="Trebuchet MS"/>
              </a:rPr>
              <a:t>Anexo 17 al Informe del Presidente de la última reunión del GMTE 4-5-6-7</a:t>
            </a:r>
            <a:endParaRPr lang="en-GB" sz="2400" u="none" dirty="0" smtClean="0">
              <a:solidFill>
                <a:srgbClr val="284C6A"/>
              </a:solidFill>
              <a:latin typeface="Trebuchet MS"/>
            </a:endParaRPr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dirty="0" err="1" smtClean="0">
                <a:solidFill>
                  <a:srgbClr val="284C6A"/>
                </a:solidFill>
                <a:latin typeface="Trebuchet MS"/>
              </a:rPr>
              <a:t>Existe</a:t>
            </a:r>
            <a:r>
              <a:rPr lang="en-GB" sz="2400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dirty="0" err="1" smtClean="0">
                <a:solidFill>
                  <a:srgbClr val="284C6A"/>
                </a:solidFill>
                <a:latin typeface="Trebuchet MS"/>
              </a:rPr>
              <a:t>amplia</a:t>
            </a:r>
            <a:r>
              <a:rPr lang="en-GB" sz="2400" dirty="0" smtClean="0">
                <a:solidFill>
                  <a:srgbClr val="284C6A"/>
                </a:solidFill>
                <a:latin typeface="Trebuchet MS"/>
              </a:rPr>
              <a:t> red de </a:t>
            </a:r>
            <a:r>
              <a:rPr lang="en-GB" sz="2400" dirty="0" err="1" smtClean="0">
                <a:solidFill>
                  <a:srgbClr val="284C6A"/>
                </a:solidFill>
                <a:latin typeface="Trebuchet MS"/>
              </a:rPr>
              <a:t>estaciones</a:t>
            </a:r>
            <a:r>
              <a:rPr lang="en-GB" sz="2400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dirty="0" err="1" smtClean="0">
                <a:solidFill>
                  <a:srgbClr val="284C6A"/>
                </a:solidFill>
                <a:latin typeface="Trebuchet MS"/>
              </a:rPr>
              <a:t>terrenas</a:t>
            </a:r>
            <a:r>
              <a:rPr lang="en-GB" sz="2400" dirty="0" smtClean="0">
                <a:solidFill>
                  <a:srgbClr val="284C6A"/>
                </a:solidFill>
                <a:latin typeface="Trebuchet MS"/>
              </a:rPr>
              <a:t> en LAC</a:t>
            </a:r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dirty="0" err="1" smtClean="0">
                <a:solidFill>
                  <a:srgbClr val="284C6A"/>
                </a:solidFill>
                <a:latin typeface="Trebuchet MS"/>
              </a:rPr>
              <a:t>Proyectos</a:t>
            </a:r>
            <a:r>
              <a:rPr lang="en-GB" sz="2400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dirty="0" err="1" smtClean="0">
                <a:solidFill>
                  <a:srgbClr val="284C6A"/>
                </a:solidFill>
                <a:latin typeface="Trebuchet MS"/>
              </a:rPr>
              <a:t>satelitales</a:t>
            </a:r>
            <a:r>
              <a:rPr lang="en-GB" sz="2400" dirty="0" smtClean="0">
                <a:solidFill>
                  <a:srgbClr val="284C6A"/>
                </a:solidFill>
                <a:latin typeface="Trebuchet MS"/>
              </a:rPr>
              <a:t> en </a:t>
            </a:r>
            <a:r>
              <a:rPr lang="en-GB" sz="2400" dirty="0" err="1" smtClean="0">
                <a:solidFill>
                  <a:srgbClr val="284C6A"/>
                </a:solidFill>
                <a:latin typeface="Trebuchet MS"/>
              </a:rPr>
              <a:t>banda</a:t>
            </a:r>
            <a:r>
              <a:rPr lang="en-GB" sz="2400" dirty="0" smtClean="0">
                <a:solidFill>
                  <a:srgbClr val="284C6A"/>
                </a:solidFill>
                <a:latin typeface="Trebuchet MS"/>
              </a:rPr>
              <a:t> C y C </a:t>
            </a:r>
            <a:r>
              <a:rPr lang="en-GB" sz="2400" dirty="0" err="1" smtClean="0">
                <a:solidFill>
                  <a:srgbClr val="284C6A"/>
                </a:solidFill>
                <a:latin typeface="Trebuchet MS"/>
              </a:rPr>
              <a:t>extendida</a:t>
            </a:r>
            <a:r>
              <a:rPr lang="en-GB" sz="2400" dirty="0" smtClean="0">
                <a:solidFill>
                  <a:srgbClr val="284C6A"/>
                </a:solidFill>
                <a:latin typeface="Trebuchet MS"/>
              </a:rPr>
              <a:t> con </a:t>
            </a:r>
            <a:r>
              <a:rPr lang="en-GB" sz="2400" dirty="0" err="1" smtClean="0">
                <a:solidFill>
                  <a:srgbClr val="284C6A"/>
                </a:solidFill>
                <a:latin typeface="Trebuchet MS"/>
              </a:rPr>
              <a:t>huella</a:t>
            </a:r>
            <a:r>
              <a:rPr lang="en-GB" sz="2400" dirty="0" smtClean="0">
                <a:solidFill>
                  <a:srgbClr val="284C6A"/>
                </a:solidFill>
                <a:latin typeface="Trebuchet MS"/>
              </a:rPr>
              <a:t> en la </a:t>
            </a:r>
            <a:r>
              <a:rPr lang="en-GB" sz="2400" dirty="0" err="1" smtClean="0">
                <a:solidFill>
                  <a:srgbClr val="284C6A"/>
                </a:solidFill>
                <a:latin typeface="Trebuchet MS"/>
              </a:rPr>
              <a:t>región</a:t>
            </a:r>
            <a:r>
              <a:rPr lang="en-GB" sz="2400" dirty="0" smtClean="0">
                <a:solidFill>
                  <a:srgbClr val="284C6A"/>
                </a:solidFill>
                <a:latin typeface="Trebuchet MS"/>
              </a:rPr>
              <a:t>.  </a:t>
            </a:r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endParaRPr lang="en-GB" sz="2400" u="none" dirty="0" smtClean="0">
              <a:solidFill>
                <a:srgbClr val="284C6A"/>
              </a:solidFill>
              <a:latin typeface="Trebuchet MS"/>
            </a:endParaRPr>
          </a:p>
          <a:p>
            <a:pPr algn="just">
              <a:lnSpc>
                <a:spcPct val="125000"/>
              </a:lnSpc>
            </a:pP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endParaRPr sz="2400" u="none" dirty="0"/>
          </a:p>
        </p:txBody>
      </p:sp>
      <p:sp>
        <p:nvSpPr>
          <p:cNvPr id="90" name="TextShape 3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dirty="0"/>
          </a:p>
        </p:txBody>
      </p:sp>
      <p:sp>
        <p:nvSpPr>
          <p:cNvPr id="6" name="AutoShape 5"/>
          <p:cNvSpPr>
            <a:spLocks noChangeAspect="1" noChangeArrowheads="1"/>
          </p:cNvSpPr>
          <p:nvPr/>
        </p:nvSpPr>
        <p:spPr bwMode="auto">
          <a:xfrm>
            <a:off x="323528" y="332655"/>
            <a:ext cx="8568952" cy="540000"/>
          </a:xfrm>
          <a:prstGeom prst="roundRect">
            <a:avLst>
              <a:gd name="adj" fmla="val 16667"/>
            </a:avLst>
          </a:prstGeom>
          <a:solidFill>
            <a:srgbClr val="FF0066"/>
          </a:solidFill>
          <a:ln w="9525" algn="ctr">
            <a:noFill/>
            <a:round/>
            <a:headEnd/>
            <a:tailEnd/>
          </a:ln>
          <a:effectLst>
            <a:prstShdw prst="shdw17" dist="17961" dir="2700000">
              <a:srgbClr val="FFCC99">
                <a:gamma/>
                <a:shade val="60000"/>
                <a:invGamma/>
              </a:srgbClr>
            </a:prst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VE" b="1" dirty="0" smtClean="0">
                <a:solidFill>
                  <a:schemeClr val="bg1"/>
                </a:solidFill>
              </a:rPr>
              <a:t>FORO UIT: CMR-15, Retos y Oportunidades para la Región</a:t>
            </a:r>
            <a:endParaRPr lang="es-ES" b="1" dirty="0">
              <a:solidFill>
                <a:schemeClr val="bg1"/>
              </a:solidFill>
            </a:endParaRPr>
          </a:p>
        </p:txBody>
      </p:sp>
      <p:pic>
        <p:nvPicPr>
          <p:cNvPr id="7" name="Picture 2" descr="http://www.itu.int/en/ITU-R/PublishingImages/Conferences/logos/wrc-ra-2015-logo-h10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980728"/>
            <a:ext cx="1296144" cy="12833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2"/>
          <p:cNvSpPr txBox="1"/>
          <p:nvPr/>
        </p:nvSpPr>
        <p:spPr>
          <a:xfrm>
            <a:off x="395536" y="980728"/>
            <a:ext cx="8496944" cy="41749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GB" sz="2400" u="none" dirty="0" smtClean="0">
                <a:solidFill>
                  <a:srgbClr val="FF0000"/>
                </a:solidFill>
                <a:latin typeface="Trebuchet MS"/>
              </a:rPr>
              <a:t> </a:t>
            </a:r>
            <a:r>
              <a:rPr lang="en-GB" sz="2400" u="none" dirty="0" smtClean="0">
                <a:solidFill>
                  <a:schemeClr val="accent2">
                    <a:lumMod val="50000"/>
                  </a:schemeClr>
                </a:solidFill>
                <a:latin typeface="Trebuchet MS"/>
              </a:rPr>
              <a:t>¿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Desafios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Actuales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en 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la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Región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para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IMT (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4G-LTE</a:t>
            </a:r>
            <a:r>
              <a:rPr lang="en-GB" sz="2400" u="none" dirty="0" smtClean="0">
                <a:solidFill>
                  <a:schemeClr val="accent2">
                    <a:lumMod val="50000"/>
                  </a:schemeClr>
                </a:solidFill>
                <a:latin typeface="Trebuchet MS"/>
              </a:rPr>
              <a:t>)?</a:t>
            </a:r>
            <a:endParaRPr sz="2400" u="none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125000"/>
              </a:lnSpc>
            </a:pPr>
            <a:endParaRPr lang="en-GB" sz="900" dirty="0" smtClean="0"/>
          </a:p>
          <a:p>
            <a:pPr>
              <a:lnSpc>
                <a:spcPct val="125000"/>
              </a:lnSpc>
            </a:pPr>
            <a:endParaRPr lang="en-GB" sz="900" dirty="0" smtClean="0"/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Una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vez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otorgadas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las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porciones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de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espectro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a los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Operadores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:</a:t>
            </a:r>
            <a:endParaRPr lang="en-GB" sz="2400" u="none" dirty="0" smtClean="0">
              <a:solidFill>
                <a:srgbClr val="284C6A"/>
              </a:solidFill>
              <a:latin typeface="Trebuchet MS"/>
            </a:endParaRPr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i="1" u="none" dirty="0" err="1" smtClean="0">
                <a:solidFill>
                  <a:srgbClr val="284C6A"/>
                </a:solidFill>
                <a:latin typeface="Trebuchet MS"/>
              </a:rPr>
              <a:t>Infraestructura</a:t>
            </a:r>
            <a:r>
              <a:rPr lang="en-GB" sz="2400" i="1" u="none" dirty="0" smtClean="0">
                <a:solidFill>
                  <a:srgbClr val="284C6A"/>
                </a:solidFill>
                <a:latin typeface="Trebuchet MS"/>
              </a:rPr>
              <a:t> 4G</a:t>
            </a:r>
            <a:endParaRPr lang="en-GB" sz="2400" i="1" u="none" dirty="0" smtClean="0">
              <a:solidFill>
                <a:srgbClr val="284C6A"/>
              </a:solidFill>
              <a:latin typeface="Trebuchet MS"/>
            </a:endParaRPr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r>
              <a:rPr lang="en-GB" sz="2400" i="1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i="1" u="none" dirty="0" err="1" smtClean="0">
                <a:solidFill>
                  <a:srgbClr val="284C6A"/>
                </a:solidFill>
                <a:latin typeface="Trebuchet MS"/>
              </a:rPr>
              <a:t>Despliegue</a:t>
            </a:r>
            <a:r>
              <a:rPr lang="en-GB" sz="2400" i="1" u="none" dirty="0" smtClean="0">
                <a:solidFill>
                  <a:srgbClr val="284C6A"/>
                </a:solidFill>
                <a:latin typeface="Trebuchet MS"/>
              </a:rPr>
              <a:t> lento</a:t>
            </a:r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r>
              <a:rPr lang="en-GB" sz="2400" i="1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i="1" u="none" dirty="0" err="1" smtClean="0">
                <a:solidFill>
                  <a:srgbClr val="284C6A"/>
                </a:solidFill>
                <a:latin typeface="Trebuchet MS"/>
              </a:rPr>
              <a:t>Terminales</a:t>
            </a:r>
            <a:r>
              <a:rPr lang="en-GB" sz="2400" i="1" u="none" dirty="0" smtClean="0">
                <a:solidFill>
                  <a:srgbClr val="284C6A"/>
                </a:solidFill>
                <a:latin typeface="Trebuchet MS"/>
              </a:rPr>
              <a:t> (</a:t>
            </a:r>
            <a:r>
              <a:rPr lang="en-GB" sz="2400" i="1" u="none" dirty="0" err="1" smtClean="0">
                <a:solidFill>
                  <a:srgbClr val="284C6A"/>
                </a:solidFill>
                <a:latin typeface="Trebuchet MS"/>
              </a:rPr>
              <a:t>disponibilidad</a:t>
            </a:r>
            <a:r>
              <a:rPr lang="en-GB" sz="2400" i="1" u="none" dirty="0" smtClean="0">
                <a:solidFill>
                  <a:srgbClr val="284C6A"/>
                </a:solidFill>
                <a:latin typeface="Trebuchet MS"/>
              </a:rPr>
              <a:t>, </a:t>
            </a:r>
            <a:r>
              <a:rPr lang="en-GB" sz="2400" i="1" u="none" dirty="0" err="1" smtClean="0">
                <a:solidFill>
                  <a:srgbClr val="284C6A"/>
                </a:solidFill>
                <a:latin typeface="Trebuchet MS"/>
              </a:rPr>
              <a:t>precios</a:t>
            </a:r>
            <a:r>
              <a:rPr lang="en-GB" sz="2400" i="1" u="none" dirty="0" smtClean="0">
                <a:solidFill>
                  <a:srgbClr val="284C6A"/>
                </a:solidFill>
                <a:latin typeface="Trebuchet MS"/>
              </a:rPr>
              <a:t>, </a:t>
            </a:r>
            <a:r>
              <a:rPr lang="en-GB" sz="2400" i="1" u="none" dirty="0" err="1" smtClean="0">
                <a:solidFill>
                  <a:srgbClr val="284C6A"/>
                </a:solidFill>
                <a:latin typeface="Trebuchet MS"/>
              </a:rPr>
              <a:t>reticencia</a:t>
            </a:r>
            <a:r>
              <a:rPr lang="en-GB" sz="2400" i="1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i="1" u="none" dirty="0" smtClean="0">
                <a:solidFill>
                  <a:srgbClr val="284C6A"/>
                </a:solidFill>
                <a:latin typeface="Trebuchet MS"/>
              </a:rPr>
              <a:t>del </a:t>
            </a:r>
            <a:r>
              <a:rPr lang="en-GB" sz="2400" i="1" u="none" dirty="0" err="1" smtClean="0">
                <a:solidFill>
                  <a:srgbClr val="284C6A"/>
                </a:solidFill>
                <a:latin typeface="Trebuchet MS"/>
              </a:rPr>
              <a:t>usuario</a:t>
            </a:r>
            <a:r>
              <a:rPr lang="en-GB" sz="2400" i="1" u="none" dirty="0" smtClean="0">
                <a:solidFill>
                  <a:srgbClr val="284C6A"/>
                </a:solidFill>
                <a:latin typeface="Trebuchet MS"/>
              </a:rPr>
              <a:t>)</a:t>
            </a:r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r>
              <a:rPr lang="en-GB" sz="2400" i="1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i="1" u="none" dirty="0" err="1" smtClean="0">
                <a:solidFill>
                  <a:srgbClr val="284C6A"/>
                </a:solidFill>
                <a:latin typeface="Trebuchet MS"/>
              </a:rPr>
              <a:t>Desafios</a:t>
            </a:r>
            <a:r>
              <a:rPr lang="en-GB" sz="2400" i="1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i="1" u="none" dirty="0" err="1" smtClean="0">
                <a:solidFill>
                  <a:srgbClr val="284C6A"/>
                </a:solidFill>
                <a:latin typeface="Trebuchet MS"/>
              </a:rPr>
              <a:t>económicos</a:t>
            </a:r>
            <a:r>
              <a:rPr lang="en-GB" sz="2400" i="1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i="1" u="none" dirty="0" err="1" smtClean="0">
                <a:solidFill>
                  <a:srgbClr val="284C6A"/>
                </a:solidFill>
                <a:latin typeface="Trebuchet MS"/>
              </a:rPr>
              <a:t>para</a:t>
            </a:r>
            <a:r>
              <a:rPr lang="en-GB" sz="2400" i="1" u="none" dirty="0" smtClean="0">
                <a:solidFill>
                  <a:srgbClr val="284C6A"/>
                </a:solidFill>
                <a:latin typeface="Trebuchet MS"/>
              </a:rPr>
              <a:t> los </a:t>
            </a:r>
            <a:r>
              <a:rPr lang="en-GB" sz="2400" i="1" u="none" dirty="0" err="1" smtClean="0">
                <a:solidFill>
                  <a:srgbClr val="284C6A"/>
                </a:solidFill>
                <a:latin typeface="Trebuchet MS"/>
              </a:rPr>
              <a:t>Operadores</a:t>
            </a:r>
            <a:endParaRPr lang="en-GB" sz="2400" i="1" u="none" dirty="0" smtClean="0">
              <a:solidFill>
                <a:srgbClr val="284C6A"/>
              </a:solidFill>
              <a:latin typeface="Trebuchet MS"/>
            </a:endParaRPr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r>
              <a:rPr lang="en-GB" sz="2400" i="1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i="1" u="none" dirty="0" err="1" smtClean="0">
                <a:solidFill>
                  <a:srgbClr val="284C6A"/>
                </a:solidFill>
                <a:latin typeface="Trebuchet MS"/>
              </a:rPr>
              <a:t>Economías</a:t>
            </a:r>
            <a:r>
              <a:rPr lang="en-GB" sz="2400" i="1" u="none" dirty="0" smtClean="0">
                <a:solidFill>
                  <a:srgbClr val="284C6A"/>
                </a:solidFill>
                <a:latin typeface="Trebuchet MS"/>
              </a:rPr>
              <a:t> de </a:t>
            </a:r>
            <a:r>
              <a:rPr lang="en-GB" sz="2400" i="1" u="none" dirty="0" err="1" smtClean="0">
                <a:solidFill>
                  <a:srgbClr val="284C6A"/>
                </a:solidFill>
                <a:latin typeface="Trebuchet MS"/>
              </a:rPr>
              <a:t>Escala</a:t>
            </a:r>
            <a:endParaRPr lang="en-GB" sz="2400" i="1" u="none" dirty="0" smtClean="0">
              <a:solidFill>
                <a:srgbClr val="284C6A"/>
              </a:solidFill>
              <a:latin typeface="Trebuchet MS"/>
            </a:endParaRPr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r>
              <a:rPr lang="en-GB" sz="2400" i="1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i="1" u="none" dirty="0" err="1" smtClean="0">
                <a:solidFill>
                  <a:srgbClr val="284C6A"/>
                </a:solidFill>
                <a:latin typeface="Trebuchet MS"/>
              </a:rPr>
              <a:t>Compatibilidad</a:t>
            </a:r>
            <a:r>
              <a:rPr lang="en-GB" sz="2400" i="1" u="none" dirty="0" smtClean="0">
                <a:solidFill>
                  <a:srgbClr val="284C6A"/>
                </a:solidFill>
                <a:latin typeface="Trebuchet MS"/>
              </a:rPr>
              <a:t> con lo </a:t>
            </a:r>
            <a:r>
              <a:rPr lang="en-GB" sz="2400" i="1" u="none" dirty="0" err="1" smtClean="0">
                <a:solidFill>
                  <a:srgbClr val="284C6A"/>
                </a:solidFill>
                <a:latin typeface="Trebuchet MS"/>
              </a:rPr>
              <a:t>existente</a:t>
            </a:r>
            <a:r>
              <a:rPr lang="en-GB" sz="2400" i="1" u="none" dirty="0" smtClean="0">
                <a:solidFill>
                  <a:srgbClr val="284C6A"/>
                </a:solidFill>
                <a:latin typeface="Trebuchet MS"/>
              </a:rPr>
              <a:t>, </a:t>
            </a:r>
            <a:r>
              <a:rPr lang="en-GB" sz="2400" i="1" u="none" dirty="0" err="1" smtClean="0">
                <a:solidFill>
                  <a:srgbClr val="284C6A"/>
                </a:solidFill>
                <a:latin typeface="Trebuchet MS"/>
              </a:rPr>
              <a:t>Migración</a:t>
            </a:r>
            <a:r>
              <a:rPr lang="en-GB" sz="2400" i="1" u="none" dirty="0" smtClean="0">
                <a:solidFill>
                  <a:srgbClr val="284C6A"/>
                </a:solidFill>
                <a:latin typeface="Trebuchet MS"/>
              </a:rPr>
              <a:t> 	3G--&gt;4G</a:t>
            </a:r>
            <a:endParaRPr lang="en-GB" sz="2400" i="1" u="none" dirty="0" smtClean="0">
              <a:solidFill>
                <a:srgbClr val="284C6A"/>
              </a:solidFill>
              <a:latin typeface="Trebuchet MS"/>
            </a:endParaRPr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r>
              <a:rPr lang="en-GB" sz="2400" i="1" u="none" dirty="0" smtClean="0">
                <a:solidFill>
                  <a:srgbClr val="284C6A"/>
                </a:solidFill>
                <a:latin typeface="Trebuchet MS"/>
              </a:rPr>
              <a:t> ¿</a:t>
            </a:r>
            <a:r>
              <a:rPr lang="en-GB" sz="2400" i="1" u="none" dirty="0" err="1" smtClean="0">
                <a:solidFill>
                  <a:srgbClr val="284C6A"/>
                </a:solidFill>
                <a:latin typeface="Trebuchet MS"/>
              </a:rPr>
              <a:t>Asignación</a:t>
            </a:r>
            <a:r>
              <a:rPr lang="en-GB" sz="2400" i="1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i="1" u="none" dirty="0" smtClean="0">
                <a:solidFill>
                  <a:srgbClr val="284C6A"/>
                </a:solidFill>
                <a:latin typeface="Trebuchet MS"/>
              </a:rPr>
              <a:t>de </a:t>
            </a:r>
            <a:r>
              <a:rPr lang="en-GB" sz="2400" i="1" u="none" dirty="0" err="1" smtClean="0">
                <a:solidFill>
                  <a:srgbClr val="284C6A"/>
                </a:solidFill>
                <a:latin typeface="Trebuchet MS"/>
              </a:rPr>
              <a:t>espectro</a:t>
            </a:r>
            <a:r>
              <a:rPr lang="en-GB" sz="2400" i="1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i="1" u="none" dirty="0" err="1" smtClean="0">
                <a:solidFill>
                  <a:srgbClr val="284C6A"/>
                </a:solidFill>
                <a:latin typeface="Trebuchet MS"/>
              </a:rPr>
              <a:t>insuficiente</a:t>
            </a:r>
            <a:r>
              <a:rPr lang="en-GB" sz="2400" i="1" u="none" dirty="0" smtClean="0">
                <a:solidFill>
                  <a:srgbClr val="284C6A"/>
                </a:solidFill>
                <a:latin typeface="Trebuchet MS"/>
              </a:rPr>
              <a:t>?</a:t>
            </a:r>
          </a:p>
          <a:p>
            <a:pPr algn="just">
              <a:lnSpc>
                <a:spcPct val="125000"/>
              </a:lnSpc>
            </a:pP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endParaRPr sz="2400" u="none" dirty="0"/>
          </a:p>
        </p:txBody>
      </p:sp>
      <p:sp>
        <p:nvSpPr>
          <p:cNvPr id="90" name="TextShape 3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dirty="0"/>
          </a:p>
        </p:txBody>
      </p:sp>
      <p:sp>
        <p:nvSpPr>
          <p:cNvPr id="6" name="AutoShape 5"/>
          <p:cNvSpPr>
            <a:spLocks noChangeAspect="1" noChangeArrowheads="1"/>
          </p:cNvSpPr>
          <p:nvPr/>
        </p:nvSpPr>
        <p:spPr bwMode="auto">
          <a:xfrm>
            <a:off x="323528" y="332655"/>
            <a:ext cx="8568952" cy="540000"/>
          </a:xfrm>
          <a:prstGeom prst="roundRect">
            <a:avLst>
              <a:gd name="adj" fmla="val 16667"/>
            </a:avLst>
          </a:prstGeom>
          <a:solidFill>
            <a:srgbClr val="FF0066"/>
          </a:solidFill>
          <a:ln w="9525" algn="ctr">
            <a:noFill/>
            <a:round/>
            <a:headEnd/>
            <a:tailEnd/>
          </a:ln>
          <a:effectLst>
            <a:prstShdw prst="shdw17" dist="17961" dir="2700000">
              <a:srgbClr val="FFCC99">
                <a:gamma/>
                <a:shade val="60000"/>
                <a:invGamma/>
              </a:srgbClr>
            </a:prst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VE" b="1" dirty="0" smtClean="0">
                <a:solidFill>
                  <a:schemeClr val="bg1"/>
                </a:solidFill>
              </a:rPr>
              <a:t>FORO UIT: CMR-15, Retos y Oportunidades para la Región</a:t>
            </a:r>
            <a:endParaRPr lang="es-E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45" name="Text Box 17"/>
          <p:cNvSpPr txBox="1">
            <a:spLocks noChangeArrowheads="1"/>
          </p:cNvSpPr>
          <p:nvPr/>
        </p:nvSpPr>
        <p:spPr bwMode="auto">
          <a:xfrm>
            <a:off x="3419872" y="908720"/>
            <a:ext cx="64087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rgbClr val="FF0066"/>
              </a:buClr>
              <a:buFont typeface="Wingdings" pitchFamily="2" charset="2"/>
              <a:buChar char="ü"/>
            </a:pP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</a:rPr>
              <a:t>Cada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</a:rPr>
              <a:t>Región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</a:rPr>
              <a:t>enfoca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</a:rPr>
              <a:t>su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</a:rPr>
              <a:t>mirada</a:t>
            </a:r>
            <a:r>
              <a:rPr lang="en-GB" sz="2000" dirty="0" smtClean="0">
                <a:solidFill>
                  <a:schemeClr val="tx1"/>
                </a:solidFill>
              </a:rPr>
              <a:t> a la CMR-15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19" name="AutoShape 5"/>
          <p:cNvSpPr>
            <a:spLocks noChangeAspect="1" noChangeArrowheads="1"/>
          </p:cNvSpPr>
          <p:nvPr/>
        </p:nvSpPr>
        <p:spPr bwMode="auto">
          <a:xfrm>
            <a:off x="323528" y="332655"/>
            <a:ext cx="8568952" cy="540000"/>
          </a:xfrm>
          <a:prstGeom prst="roundRect">
            <a:avLst>
              <a:gd name="adj" fmla="val 16667"/>
            </a:avLst>
          </a:prstGeom>
          <a:solidFill>
            <a:srgbClr val="FF0066"/>
          </a:solidFill>
          <a:ln w="9525" algn="ctr">
            <a:noFill/>
            <a:round/>
            <a:headEnd/>
            <a:tailEnd/>
          </a:ln>
          <a:effectLst>
            <a:prstShdw prst="shdw17" dist="17961" dir="2700000">
              <a:srgbClr val="FFCC99">
                <a:gamma/>
                <a:shade val="60000"/>
                <a:invGamma/>
              </a:srgbClr>
            </a:prst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VE" b="1" dirty="0" smtClean="0">
                <a:solidFill>
                  <a:schemeClr val="bg1"/>
                </a:solidFill>
              </a:rPr>
              <a:t>FORO UIT: CMR-15, Retos y Oportunidades para la Región</a:t>
            </a:r>
            <a:endParaRPr lang="es-ES" b="1" dirty="0">
              <a:solidFill>
                <a:schemeClr val="bg1"/>
              </a:solidFill>
            </a:endParaRPr>
          </a:p>
        </p:txBody>
      </p:sp>
      <p:grpSp>
        <p:nvGrpSpPr>
          <p:cNvPr id="23" name="22 Grupo"/>
          <p:cNvGrpSpPr/>
          <p:nvPr/>
        </p:nvGrpSpPr>
        <p:grpSpPr>
          <a:xfrm>
            <a:off x="228600" y="1214438"/>
            <a:ext cx="8305800" cy="4572000"/>
            <a:chOff x="228600" y="1214438"/>
            <a:chExt cx="8305800" cy="4572000"/>
          </a:xfrm>
        </p:grpSpPr>
        <p:pic>
          <p:nvPicPr>
            <p:cNvPr id="201731" name="Picture 3" descr="ASM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90875" y="5300663"/>
              <a:ext cx="5343525" cy="485775"/>
            </a:xfrm>
            <a:prstGeom prst="rect">
              <a:avLst/>
            </a:prstGeom>
            <a:noFill/>
          </p:spPr>
        </p:pic>
        <p:pic>
          <p:nvPicPr>
            <p:cNvPr id="201732" name="Picture 4" descr="atu_logo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619672" y="4191000"/>
              <a:ext cx="1104478" cy="1104478"/>
            </a:xfrm>
            <a:prstGeom prst="rect">
              <a:avLst/>
            </a:prstGeom>
            <a:noFill/>
          </p:spPr>
        </p:pic>
        <p:sp>
          <p:nvSpPr>
            <p:cNvPr id="201735" name="AutoShape 7"/>
            <p:cNvSpPr>
              <a:spLocks noChangeArrowheads="1"/>
            </p:cNvSpPr>
            <p:nvPr/>
          </p:nvSpPr>
          <p:spPr bwMode="auto">
            <a:xfrm rot="1088868">
              <a:off x="5105400" y="3729038"/>
              <a:ext cx="2119313" cy="381000"/>
            </a:xfrm>
            <a:prstGeom prst="leftArrow">
              <a:avLst>
                <a:gd name="adj1" fmla="val 50000"/>
                <a:gd name="adj2" fmla="val 139063"/>
              </a:avLst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VE"/>
            </a:p>
          </p:txBody>
        </p:sp>
        <p:sp>
          <p:nvSpPr>
            <p:cNvPr id="201736" name="AutoShape 8"/>
            <p:cNvSpPr>
              <a:spLocks noChangeArrowheads="1"/>
            </p:cNvSpPr>
            <p:nvPr/>
          </p:nvSpPr>
          <p:spPr bwMode="auto">
            <a:xfrm rot="20047369">
              <a:off x="5129213" y="2297113"/>
              <a:ext cx="1712912" cy="376237"/>
            </a:xfrm>
            <a:prstGeom prst="leftArrow">
              <a:avLst>
                <a:gd name="adj1" fmla="val 50000"/>
                <a:gd name="adj2" fmla="val 113819"/>
              </a:avLst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VE"/>
            </a:p>
          </p:txBody>
        </p:sp>
        <p:sp>
          <p:nvSpPr>
            <p:cNvPr id="201737" name="AutoShape 9"/>
            <p:cNvSpPr>
              <a:spLocks noChangeArrowheads="1"/>
            </p:cNvSpPr>
            <p:nvPr/>
          </p:nvSpPr>
          <p:spPr bwMode="auto">
            <a:xfrm rot="13228289">
              <a:off x="3125788" y="2271713"/>
              <a:ext cx="990600" cy="425450"/>
            </a:xfrm>
            <a:prstGeom prst="leftArrow">
              <a:avLst>
                <a:gd name="adj1" fmla="val 50000"/>
                <a:gd name="adj2" fmla="val 58209"/>
              </a:avLst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VE"/>
            </a:p>
          </p:txBody>
        </p:sp>
        <p:sp>
          <p:nvSpPr>
            <p:cNvPr id="201738" name="AutoShape 10"/>
            <p:cNvSpPr>
              <a:spLocks noChangeArrowheads="1"/>
            </p:cNvSpPr>
            <p:nvPr/>
          </p:nvSpPr>
          <p:spPr bwMode="auto">
            <a:xfrm rot="3394948">
              <a:off x="4360069" y="4421982"/>
              <a:ext cx="1728787" cy="381000"/>
            </a:xfrm>
            <a:prstGeom prst="leftArrow">
              <a:avLst>
                <a:gd name="adj1" fmla="val 50000"/>
                <a:gd name="adj2" fmla="val 113437"/>
              </a:avLst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VE"/>
            </a:p>
          </p:txBody>
        </p:sp>
        <p:pic>
          <p:nvPicPr>
            <p:cNvPr id="201739" name="Picture 11" descr="logo_mini_en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781800" y="1371600"/>
              <a:ext cx="712724" cy="1049288"/>
            </a:xfrm>
            <a:prstGeom prst="rect">
              <a:avLst/>
            </a:prstGeom>
            <a:noFill/>
          </p:spPr>
        </p:pic>
        <p:sp>
          <p:nvSpPr>
            <p:cNvPr id="201740" name="AutoShape 12"/>
            <p:cNvSpPr>
              <a:spLocks noChangeArrowheads="1"/>
            </p:cNvSpPr>
            <p:nvPr/>
          </p:nvSpPr>
          <p:spPr bwMode="auto">
            <a:xfrm rot="8323403">
              <a:off x="2546350" y="3881438"/>
              <a:ext cx="1492250" cy="381000"/>
            </a:xfrm>
            <a:prstGeom prst="leftArrow">
              <a:avLst>
                <a:gd name="adj1" fmla="val 50000"/>
                <a:gd name="adj2" fmla="val 97917"/>
              </a:avLst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VE"/>
            </a:p>
          </p:txBody>
        </p:sp>
        <p:pic>
          <p:nvPicPr>
            <p:cNvPr id="201741" name="Picture 13" descr="image003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162800" y="4005064"/>
              <a:ext cx="1035026" cy="941586"/>
            </a:xfrm>
            <a:prstGeom prst="rect">
              <a:avLst/>
            </a:prstGeom>
            <a:noFill/>
          </p:spPr>
        </p:pic>
        <p:sp>
          <p:nvSpPr>
            <p:cNvPr id="201742" name="AutoShape 14"/>
            <p:cNvSpPr>
              <a:spLocks noChangeArrowheads="1"/>
            </p:cNvSpPr>
            <p:nvPr/>
          </p:nvSpPr>
          <p:spPr bwMode="auto">
            <a:xfrm rot="10792773">
              <a:off x="2452688" y="3195638"/>
              <a:ext cx="1357312" cy="381000"/>
            </a:xfrm>
            <a:prstGeom prst="leftArrow">
              <a:avLst>
                <a:gd name="adj1" fmla="val 50000"/>
                <a:gd name="adj2" fmla="val 89062"/>
              </a:avLst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VE"/>
            </a:p>
          </p:txBody>
        </p:sp>
        <p:pic>
          <p:nvPicPr>
            <p:cNvPr id="201743" name="Picture 15" descr="citel_logo4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28600" y="3119438"/>
              <a:ext cx="2286000" cy="468312"/>
            </a:xfrm>
            <a:prstGeom prst="rect">
              <a:avLst/>
            </a:prstGeom>
            <a:noFill/>
          </p:spPr>
        </p:pic>
        <p:pic>
          <p:nvPicPr>
            <p:cNvPr id="201744" name="Picture 16" descr="cept_logo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176066" y="1214438"/>
              <a:ext cx="1062434" cy="1062434"/>
            </a:xfrm>
            <a:prstGeom prst="rect">
              <a:avLst/>
            </a:prstGeom>
            <a:noFill/>
          </p:spPr>
        </p:pic>
        <p:pic>
          <p:nvPicPr>
            <p:cNvPr id="22" name="Picture 2" descr="http://www.itu.int/en/ITU-R/PublishingImages/Conferences/logos/wrc-ra-2015-logo-h100.png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635896" y="2780928"/>
              <a:ext cx="1514328" cy="149933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323528" y="1196752"/>
            <a:ext cx="8315493" cy="941184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3399"/>
              </a:gs>
              <a:gs pos="100000">
                <a:srgbClr val="FF00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VE" sz="3200" b="1" u="none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Nos vemos en Ginebra..</a:t>
            </a:r>
            <a:endParaRPr lang="es-VE" sz="3200" b="1" u="none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788024" y="5301208"/>
            <a:ext cx="4211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VE" sz="2000" b="1" dirty="0">
              <a:solidFill>
                <a:schemeClr val="tx1"/>
              </a:solidFill>
            </a:endParaRPr>
          </a:p>
          <a:p>
            <a:r>
              <a:rPr lang="es-VE" sz="2000" b="1" i="1" dirty="0" smtClean="0">
                <a:solidFill>
                  <a:schemeClr val="tx1"/>
                </a:solidFill>
              </a:rPr>
              <a:t>Ing. Jesús Rivera</a:t>
            </a:r>
          </a:p>
          <a:p>
            <a:r>
              <a:rPr lang="es-VE" sz="2000" b="1" i="1" dirty="0" smtClean="0">
                <a:solidFill>
                  <a:schemeClr val="tx1"/>
                </a:solidFill>
                <a:hlinkClick r:id="rId2"/>
              </a:rPr>
              <a:t>jrivera@conatel.gob.ve</a:t>
            </a:r>
            <a:endParaRPr lang="es-VE" sz="2000" b="1" i="1" dirty="0" smtClean="0">
              <a:solidFill>
                <a:schemeClr val="tx1"/>
              </a:solidFill>
            </a:endParaRPr>
          </a:p>
          <a:p>
            <a:r>
              <a:rPr lang="es-VE" sz="2000" b="1" i="1" dirty="0" smtClean="0">
                <a:solidFill>
                  <a:schemeClr val="tx1"/>
                </a:solidFill>
              </a:rPr>
              <a:t>CONATEL, Venezuela</a:t>
            </a:r>
            <a:endParaRPr lang="es-VE" sz="2000" b="1" i="1" dirty="0">
              <a:solidFill>
                <a:schemeClr val="tx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763688" y="4365104"/>
            <a:ext cx="5269007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3000" b="1" u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02 AL 27 DE NOVIEMBRE </a:t>
            </a:r>
            <a:endParaRPr lang="es-ES" sz="3000" b="1" u="none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077" name="Picture 5" descr="http://www.itu.int/en/ITU-R/PublishingImages/Conferences/logos/wrc-ra-2015-logo-h10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564904"/>
            <a:ext cx="1512168" cy="14971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5"/>
          <p:cNvSpPr>
            <a:spLocks noChangeAspect="1" noChangeArrowheads="1"/>
          </p:cNvSpPr>
          <p:nvPr/>
        </p:nvSpPr>
        <p:spPr bwMode="auto">
          <a:xfrm>
            <a:off x="323528" y="332651"/>
            <a:ext cx="8397573" cy="400452"/>
          </a:xfrm>
          <a:prstGeom prst="roundRect">
            <a:avLst>
              <a:gd name="adj" fmla="val 16667"/>
            </a:avLst>
          </a:prstGeom>
          <a:solidFill>
            <a:srgbClr val="FF0066"/>
          </a:solidFill>
          <a:ln w="9525" algn="ctr">
            <a:noFill/>
            <a:round/>
            <a:headEnd/>
            <a:tailEnd/>
          </a:ln>
          <a:effectLst>
            <a:prstShdw prst="shdw17" dist="17961" dir="2700000">
              <a:srgbClr val="FFCC99">
                <a:gamma/>
                <a:shade val="60000"/>
                <a:invGamma/>
              </a:srgbClr>
            </a:prst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VE" b="1" dirty="0" smtClean="0">
                <a:solidFill>
                  <a:schemeClr val="bg1"/>
                </a:solidFill>
              </a:rPr>
              <a:t>FORO UIT: CMR-15, Retos y Oportunidades para la Región</a:t>
            </a:r>
            <a:endParaRPr lang="es-ES" b="1" dirty="0">
              <a:solidFill>
                <a:schemeClr val="bg1"/>
              </a:solidFill>
            </a:endParaRPr>
          </a:p>
        </p:txBody>
      </p:sp>
      <p:pic>
        <p:nvPicPr>
          <p:cNvPr id="7" name="Picture 2" descr="http://www.itu.int/en/ITU-R/PublishingImages/Conferences/logos/wrc-ra-2015-logo-h1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980728"/>
            <a:ext cx="928694" cy="919499"/>
          </a:xfrm>
          <a:prstGeom prst="rect">
            <a:avLst/>
          </a:prstGeom>
          <a:noFill/>
        </p:spPr>
      </p:pic>
      <p:sp>
        <p:nvSpPr>
          <p:cNvPr id="8" name="Rectangle 38"/>
          <p:cNvSpPr>
            <a:spLocks noChangeArrowheads="1"/>
          </p:cNvSpPr>
          <p:nvPr/>
        </p:nvSpPr>
        <p:spPr bwMode="auto">
          <a:xfrm>
            <a:off x="611560" y="944144"/>
            <a:ext cx="8072494" cy="7417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buFont typeface="Arial" pitchFamily="34" charset="0"/>
              <a:buChar char="•"/>
            </a:pPr>
            <a:endParaRPr lang="es-ES" u="none" dirty="0" smtClean="0">
              <a:solidFill>
                <a:schemeClr val="tx1"/>
              </a:solidFill>
            </a:endParaRPr>
          </a:p>
          <a:p>
            <a:pPr algn="ctr"/>
            <a:r>
              <a:rPr lang="es-ES" b="1" u="none" dirty="0" smtClean="0">
                <a:solidFill>
                  <a:schemeClr val="tx1"/>
                </a:solidFill>
              </a:rPr>
              <a:t>IMT: BANDA ANCHA MÓVIL EN CMR-15 </a:t>
            </a:r>
          </a:p>
          <a:p>
            <a:pPr algn="ctr"/>
            <a:endParaRPr lang="es-ES" b="1" u="none" dirty="0" smtClean="0">
              <a:solidFill>
                <a:schemeClr val="tx1"/>
              </a:solidFill>
            </a:endParaRPr>
          </a:p>
          <a:p>
            <a:r>
              <a:rPr lang="es-ES" b="1" u="none" dirty="0" smtClean="0">
                <a:solidFill>
                  <a:schemeClr val="tx1"/>
                </a:solidFill>
              </a:rPr>
              <a:t>  AGENDA:</a:t>
            </a:r>
            <a:endParaRPr lang="es-ES" b="1" u="none" dirty="0" smtClean="0">
              <a:solidFill>
                <a:schemeClr val="tx1"/>
              </a:solidFill>
            </a:endParaRPr>
          </a:p>
          <a:p>
            <a:pPr algn="ctr"/>
            <a:endParaRPr lang="es-ES" sz="800" u="none" dirty="0" smtClean="0">
              <a:solidFill>
                <a:schemeClr val="tx1"/>
              </a:solidFill>
            </a:endParaRPr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s-ES" u="none" dirty="0" smtClean="0">
                <a:solidFill>
                  <a:schemeClr val="tx1"/>
                </a:solidFill>
              </a:rPr>
              <a:t> Espectro Radioeléctrico: El Gran </a:t>
            </a:r>
            <a:r>
              <a:rPr lang="es-ES" u="none" dirty="0" smtClean="0">
                <a:solidFill>
                  <a:schemeClr val="tx1"/>
                </a:solidFill>
              </a:rPr>
              <a:t>Protagonista. Atribuciones.</a:t>
            </a:r>
            <a:endParaRPr lang="es-ES" u="none" dirty="0" smtClean="0">
              <a:solidFill>
                <a:schemeClr val="tx1"/>
              </a:solidFill>
            </a:endParaRPr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s-ES" u="none" dirty="0" smtClean="0">
                <a:solidFill>
                  <a:schemeClr val="tx1"/>
                </a:solidFill>
              </a:rPr>
              <a:t>  Actores principales en las discusiones en las CMR</a:t>
            </a:r>
            <a:endParaRPr lang="es-ES" i="1" u="none" dirty="0" smtClean="0">
              <a:solidFill>
                <a:schemeClr val="tx1"/>
              </a:solidFill>
            </a:endParaRPr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s-ES" u="none" dirty="0" smtClean="0">
                <a:solidFill>
                  <a:schemeClr val="tx1"/>
                </a:solidFill>
              </a:rPr>
              <a:t> Necesidades reales de Espectro para </a:t>
            </a:r>
            <a:r>
              <a:rPr lang="es-ES" u="none" dirty="0" smtClean="0">
                <a:solidFill>
                  <a:schemeClr val="tx1"/>
                </a:solidFill>
              </a:rPr>
              <a:t>IMT</a:t>
            </a:r>
            <a:r>
              <a:rPr lang="es-ES" u="none" dirty="0" smtClean="0">
                <a:solidFill>
                  <a:schemeClr val="tx1"/>
                </a:solidFill>
              </a:rPr>
              <a:t>. Antecedentes en </a:t>
            </a:r>
            <a:r>
              <a:rPr lang="es-ES" u="none" dirty="0" err="1" smtClean="0">
                <a:solidFill>
                  <a:schemeClr val="tx1"/>
                </a:solidFill>
              </a:rPr>
              <a:t>CMRs.</a:t>
            </a:r>
            <a:endParaRPr lang="es-ES" u="none" dirty="0" smtClean="0">
              <a:solidFill>
                <a:schemeClr val="tx1"/>
              </a:solidFill>
            </a:endParaRPr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s-ES" u="none" dirty="0" smtClean="0">
                <a:solidFill>
                  <a:schemeClr val="tx1"/>
                </a:solidFill>
              </a:rPr>
              <a:t>  </a:t>
            </a:r>
            <a:r>
              <a:rPr lang="es-ES" u="none" dirty="0" smtClean="0">
                <a:solidFill>
                  <a:schemeClr val="tx1"/>
                </a:solidFill>
              </a:rPr>
              <a:t>Estudios Técnicos de UIT, Informe RPC, Estudios Privados, Preparación regional, Armonización, </a:t>
            </a:r>
            <a:r>
              <a:rPr lang="es-ES" u="none" dirty="0" smtClean="0">
                <a:solidFill>
                  <a:schemeClr val="tx1"/>
                </a:solidFill>
              </a:rPr>
              <a:t>Compartición y Compatibilidad.</a:t>
            </a:r>
            <a:endParaRPr lang="es-ES" u="none" dirty="0" smtClean="0">
              <a:solidFill>
                <a:schemeClr val="tx1"/>
              </a:solidFill>
            </a:endParaRPr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s-ES" u="none" dirty="0" smtClean="0">
                <a:solidFill>
                  <a:schemeClr val="tx1"/>
                </a:solidFill>
              </a:rPr>
              <a:t>  Avances de la Tecnología para uso eficiente del espectro (3G</a:t>
            </a:r>
            <a:r>
              <a:rPr lang="es-ES" u="none" dirty="0" smtClean="0">
                <a:solidFill>
                  <a:schemeClr val="tx1"/>
                </a:solidFill>
                <a:sym typeface="Wingdings" pitchFamily="2" charset="2"/>
              </a:rPr>
              <a:t>4G5G)</a:t>
            </a:r>
            <a:r>
              <a:rPr lang="es-ES" u="none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s-ES" u="none" dirty="0" smtClean="0">
                <a:solidFill>
                  <a:schemeClr val="tx1"/>
                </a:solidFill>
              </a:rPr>
              <a:t>  Retos y Oportunidades para </a:t>
            </a:r>
            <a:r>
              <a:rPr lang="es-ES" u="none" dirty="0" smtClean="0">
                <a:solidFill>
                  <a:schemeClr val="tx1"/>
                </a:solidFill>
              </a:rPr>
              <a:t>IMT (4G-LTE)  </a:t>
            </a:r>
            <a:r>
              <a:rPr lang="es-ES" u="none" dirty="0" smtClean="0">
                <a:solidFill>
                  <a:schemeClr val="tx1"/>
                </a:solidFill>
              </a:rPr>
              <a:t>en la Región.</a:t>
            </a:r>
          </a:p>
          <a:p>
            <a:pPr algn="just"/>
            <a:r>
              <a:rPr lang="es-ES" u="none" dirty="0" smtClean="0">
                <a:solidFill>
                  <a:schemeClr val="tx1"/>
                </a:solidFill>
              </a:rPr>
              <a:t> </a:t>
            </a:r>
          </a:p>
          <a:p>
            <a:pPr algn="just">
              <a:buFont typeface="Arial" pitchFamily="34" charset="0"/>
              <a:buChar char="•"/>
            </a:pPr>
            <a:endParaRPr lang="es-ES" u="none" dirty="0" smtClean="0">
              <a:solidFill>
                <a:schemeClr val="tx1"/>
              </a:solidFill>
            </a:endParaRPr>
          </a:p>
          <a:p>
            <a:pPr algn="just"/>
            <a:r>
              <a:rPr lang="es-ES" u="none" dirty="0" smtClean="0">
                <a:solidFill>
                  <a:schemeClr val="tx1"/>
                </a:solidFill>
              </a:rPr>
              <a:t>	</a:t>
            </a:r>
            <a:endParaRPr lang="es-ES" b="1" u="none" dirty="0" smtClean="0">
              <a:solidFill>
                <a:schemeClr val="tx1"/>
              </a:solidFill>
            </a:endParaRPr>
          </a:p>
          <a:p>
            <a:endParaRPr lang="es-ES" b="1" u="none" dirty="0" smtClean="0">
              <a:solidFill>
                <a:schemeClr val="tx1"/>
              </a:solidFill>
            </a:endParaRPr>
          </a:p>
          <a:p>
            <a:endParaRPr lang="es-ES" u="none" dirty="0" smtClean="0">
              <a:solidFill>
                <a:schemeClr val="tx1"/>
              </a:solidFill>
            </a:endParaRPr>
          </a:p>
          <a:p>
            <a:endParaRPr lang="es-ES" u="none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es-ES" u="none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es-ES" u="non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2"/>
          <p:cNvSpPr txBox="1"/>
          <p:nvPr/>
        </p:nvSpPr>
        <p:spPr>
          <a:xfrm>
            <a:off x="755576" y="1484784"/>
            <a:ext cx="8069040" cy="41749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GB" sz="2400" dirty="0" err="1" smtClean="0">
                <a:solidFill>
                  <a:srgbClr val="FF0000"/>
                </a:solidFill>
                <a:latin typeface="Trebuchet MS"/>
              </a:rPr>
              <a:t>Espectro</a:t>
            </a:r>
            <a:r>
              <a:rPr lang="en-GB" sz="2400" dirty="0" smtClean="0">
                <a:solidFill>
                  <a:srgbClr val="FF0000"/>
                </a:solidFill>
                <a:latin typeface="Trebuchet MS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Trebuchet MS"/>
              </a:rPr>
              <a:t>Radioeléctrico</a:t>
            </a:r>
            <a:r>
              <a:rPr lang="en-GB" sz="2400" dirty="0" smtClean="0">
                <a:solidFill>
                  <a:srgbClr val="FF0000"/>
                </a:solidFill>
                <a:latin typeface="Trebuchet MS"/>
              </a:rPr>
              <a:t>: El </a:t>
            </a:r>
            <a:r>
              <a:rPr lang="en-GB" sz="2400" dirty="0" err="1" smtClean="0">
                <a:solidFill>
                  <a:srgbClr val="FF0000"/>
                </a:solidFill>
                <a:latin typeface="Trebuchet MS"/>
              </a:rPr>
              <a:t>gran</a:t>
            </a:r>
            <a:r>
              <a:rPr lang="en-GB" sz="2400" dirty="0" smtClean="0">
                <a:solidFill>
                  <a:srgbClr val="FF0000"/>
                </a:solidFill>
                <a:latin typeface="Trebuchet MS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Trebuchet MS"/>
              </a:rPr>
              <a:t>protagonista</a:t>
            </a:r>
            <a:endParaRPr sz="2400" dirty="0"/>
          </a:p>
          <a:p>
            <a:pPr>
              <a:lnSpc>
                <a:spcPct val="125000"/>
              </a:lnSpc>
            </a:pPr>
            <a:endParaRPr sz="2400" dirty="0"/>
          </a:p>
          <a:p>
            <a:pPr algn="just">
              <a:lnSpc>
                <a:spcPct val="125000"/>
              </a:lnSpc>
            </a:pPr>
            <a:r>
              <a:rPr lang="en-GB" sz="2400" dirty="0" err="1">
                <a:solidFill>
                  <a:srgbClr val="284C6A"/>
                </a:solidFill>
                <a:latin typeface="Trebuchet MS"/>
              </a:rPr>
              <a:t>Una</a:t>
            </a:r>
            <a:r>
              <a:rPr lang="en-GB" sz="2400" dirty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dirty="0" err="1">
                <a:solidFill>
                  <a:srgbClr val="284C6A"/>
                </a:solidFill>
                <a:latin typeface="Trebuchet MS"/>
              </a:rPr>
              <a:t>función</a:t>
            </a:r>
            <a:r>
              <a:rPr lang="en-GB" sz="2400" dirty="0">
                <a:solidFill>
                  <a:srgbClr val="284C6A"/>
                </a:solidFill>
                <a:latin typeface="Trebuchet MS"/>
              </a:rPr>
              <a:t> clave de la </a:t>
            </a:r>
            <a:r>
              <a:rPr lang="en-GB" sz="2400" dirty="0" err="1">
                <a:solidFill>
                  <a:srgbClr val="284C6A"/>
                </a:solidFill>
                <a:latin typeface="Trebuchet MS"/>
              </a:rPr>
              <a:t>gestión</a:t>
            </a:r>
            <a:r>
              <a:rPr lang="en-GB" sz="2400" dirty="0">
                <a:solidFill>
                  <a:srgbClr val="284C6A"/>
                </a:solidFill>
                <a:latin typeface="Trebuchet MS"/>
              </a:rPr>
              <a:t> del </a:t>
            </a:r>
            <a:r>
              <a:rPr lang="en-GB" sz="2400" dirty="0" err="1">
                <a:solidFill>
                  <a:srgbClr val="284C6A"/>
                </a:solidFill>
                <a:latin typeface="Trebuchet MS"/>
              </a:rPr>
              <a:t>espectro</a:t>
            </a:r>
            <a:r>
              <a:rPr lang="en-GB" sz="2400" dirty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dirty="0" err="1" smtClean="0">
                <a:solidFill>
                  <a:srgbClr val="284C6A"/>
                </a:solidFill>
                <a:latin typeface="Trebuchet MS"/>
              </a:rPr>
              <a:t>por</a:t>
            </a:r>
            <a:r>
              <a:rPr lang="en-GB" sz="2400" dirty="0" smtClean="0">
                <a:solidFill>
                  <a:srgbClr val="284C6A"/>
                </a:solidFill>
                <a:latin typeface="Trebuchet MS"/>
              </a:rPr>
              <a:t> parte de </a:t>
            </a:r>
            <a:r>
              <a:rPr lang="en-GB" sz="2400" dirty="0" err="1" smtClean="0">
                <a:solidFill>
                  <a:srgbClr val="284C6A"/>
                </a:solidFill>
                <a:latin typeface="Trebuchet MS"/>
              </a:rPr>
              <a:t>las</a:t>
            </a:r>
            <a:r>
              <a:rPr lang="en-GB" sz="2400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dirty="0" err="1" smtClean="0">
                <a:solidFill>
                  <a:srgbClr val="284C6A"/>
                </a:solidFill>
                <a:latin typeface="Trebuchet MS"/>
              </a:rPr>
              <a:t>Administraciones</a:t>
            </a:r>
            <a:r>
              <a:rPr lang="en-GB" sz="2400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dirty="0" err="1" smtClean="0">
                <a:solidFill>
                  <a:srgbClr val="284C6A"/>
                </a:solidFill>
                <a:latin typeface="Trebuchet MS"/>
              </a:rPr>
              <a:t>es</a:t>
            </a:r>
            <a:r>
              <a:rPr lang="en-GB" sz="2400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dirty="0">
                <a:solidFill>
                  <a:srgbClr val="284C6A"/>
                </a:solidFill>
                <a:latin typeface="Trebuchet MS"/>
              </a:rPr>
              <a:t>la </a:t>
            </a:r>
            <a:r>
              <a:rPr lang="en-GB" sz="2400" b="1" dirty="0" err="1">
                <a:solidFill>
                  <a:srgbClr val="284C6A"/>
                </a:solidFill>
                <a:latin typeface="Trebuchet MS"/>
              </a:rPr>
              <a:t>atribución</a:t>
            </a:r>
            <a:r>
              <a:rPr lang="en-GB" sz="2400" dirty="0">
                <a:solidFill>
                  <a:srgbClr val="284C6A"/>
                </a:solidFill>
                <a:latin typeface="Trebuchet MS"/>
              </a:rPr>
              <a:t> de </a:t>
            </a:r>
            <a:r>
              <a:rPr lang="en-GB" sz="2400" dirty="0" err="1">
                <a:solidFill>
                  <a:srgbClr val="284C6A"/>
                </a:solidFill>
                <a:latin typeface="Trebuchet MS"/>
              </a:rPr>
              <a:t>las</a:t>
            </a:r>
            <a:r>
              <a:rPr lang="en-GB" sz="2400" dirty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dirty="0" err="1">
                <a:solidFill>
                  <a:srgbClr val="284C6A"/>
                </a:solidFill>
                <a:latin typeface="Trebuchet MS"/>
              </a:rPr>
              <a:t>frecuencias</a:t>
            </a:r>
            <a:r>
              <a:rPr lang="en-GB" sz="2400" dirty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dirty="0" smtClean="0">
                <a:solidFill>
                  <a:srgbClr val="284C6A"/>
                </a:solidFill>
                <a:latin typeface="Trebuchet MS"/>
              </a:rPr>
              <a:t>a </a:t>
            </a:r>
            <a:r>
              <a:rPr lang="en-GB" sz="2400" dirty="0" err="1">
                <a:solidFill>
                  <a:srgbClr val="284C6A"/>
                </a:solidFill>
                <a:latin typeface="Trebuchet MS"/>
              </a:rPr>
              <a:t>las</a:t>
            </a:r>
            <a:r>
              <a:rPr lang="en-GB" sz="2400" dirty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dirty="0" err="1">
                <a:solidFill>
                  <a:srgbClr val="284C6A"/>
                </a:solidFill>
                <a:latin typeface="Trebuchet MS"/>
              </a:rPr>
              <a:t>estaciones</a:t>
            </a:r>
            <a:r>
              <a:rPr lang="en-GB" sz="2400" dirty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dirty="0" err="1">
                <a:solidFill>
                  <a:srgbClr val="284C6A"/>
                </a:solidFill>
                <a:latin typeface="Trebuchet MS"/>
              </a:rPr>
              <a:t>transmisoras</a:t>
            </a:r>
            <a:r>
              <a:rPr lang="en-GB" sz="2400" dirty="0">
                <a:solidFill>
                  <a:srgbClr val="284C6A"/>
                </a:solidFill>
                <a:latin typeface="Trebuchet MS"/>
              </a:rPr>
              <a:t> y </a:t>
            </a:r>
            <a:r>
              <a:rPr lang="en-GB" sz="2400" dirty="0" err="1" smtClean="0">
                <a:solidFill>
                  <a:srgbClr val="284C6A"/>
                </a:solidFill>
                <a:latin typeface="Trebuchet MS"/>
              </a:rPr>
              <a:t>receptoras</a:t>
            </a:r>
            <a:r>
              <a:rPr lang="en-GB" sz="2400" dirty="0" smtClean="0">
                <a:solidFill>
                  <a:srgbClr val="284C6A"/>
                </a:solidFill>
                <a:latin typeface="Trebuchet MS"/>
              </a:rPr>
              <a:t>.</a:t>
            </a:r>
          </a:p>
          <a:p>
            <a:pPr>
              <a:lnSpc>
                <a:spcPct val="125000"/>
              </a:lnSpc>
            </a:pPr>
            <a:endParaRPr lang="en-GB" sz="2000" dirty="0" smtClean="0">
              <a:solidFill>
                <a:srgbClr val="284C6A"/>
              </a:solidFill>
              <a:latin typeface="Trebuchet MS"/>
            </a:endParaRPr>
          </a:p>
          <a:p>
            <a:pPr>
              <a:lnSpc>
                <a:spcPct val="125000"/>
              </a:lnSpc>
            </a:pPr>
            <a:endParaRPr sz="2000" dirty="0"/>
          </a:p>
        </p:txBody>
      </p:sp>
      <p:sp>
        <p:nvSpPr>
          <p:cNvPr id="90" name="TextShape 3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dirty="0"/>
          </a:p>
        </p:txBody>
      </p:sp>
      <p:grpSp>
        <p:nvGrpSpPr>
          <p:cNvPr id="2" name="8 Grupo"/>
          <p:cNvGrpSpPr/>
          <p:nvPr/>
        </p:nvGrpSpPr>
        <p:grpSpPr>
          <a:xfrm>
            <a:off x="539552" y="4509120"/>
            <a:ext cx="7973487" cy="718339"/>
            <a:chOff x="467544" y="4869160"/>
            <a:chExt cx="7973487" cy="718339"/>
          </a:xfrm>
        </p:grpSpPr>
        <p:sp>
          <p:nvSpPr>
            <p:cNvPr id="6" name="5 Rectángulo"/>
            <p:cNvSpPr/>
            <p:nvPr/>
          </p:nvSpPr>
          <p:spPr>
            <a:xfrm>
              <a:off x="467544" y="4869160"/>
              <a:ext cx="4003019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s-ES" sz="2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Banda de Frecuencias</a:t>
              </a:r>
              <a:endParaRPr lang="es-ES" sz="2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7" name="6 Rectángulo"/>
            <p:cNvSpPr/>
            <p:nvPr/>
          </p:nvSpPr>
          <p:spPr>
            <a:xfrm>
              <a:off x="6012160" y="4941168"/>
              <a:ext cx="2428871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ES" sz="3600" b="1" cap="none" spc="50" dirty="0" smtClean="0">
                  <a:ln w="12700" cmpd="sng">
                    <a:solidFill>
                      <a:schemeClr val="accent6">
                        <a:satMod val="120000"/>
                        <a:shade val="80000"/>
                      </a:schemeClr>
                    </a:solidFill>
                    <a:prstDash val="solid"/>
                  </a:ln>
                  <a:solidFill>
                    <a:schemeClr val="accent6">
                      <a:tint val="1000"/>
                    </a:schemeClr>
                  </a:solidFill>
                  <a:effectLst>
                    <a:glow rad="53100">
                      <a:schemeClr val="accent6">
                        <a:satMod val="180000"/>
                        <a:alpha val="30000"/>
                      </a:schemeClr>
                    </a:glow>
                  </a:effectLst>
                </a:rPr>
                <a:t>Servicios </a:t>
              </a:r>
              <a:endParaRPr lang="es-ES" sz="3600" b="1" cap="none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endParaRPr>
            </a:p>
          </p:txBody>
        </p:sp>
        <p:sp>
          <p:nvSpPr>
            <p:cNvPr id="8" name="7 Flecha derecha"/>
            <p:cNvSpPr/>
            <p:nvPr/>
          </p:nvSpPr>
          <p:spPr>
            <a:xfrm>
              <a:off x="4572000" y="5085184"/>
              <a:ext cx="1224136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VE"/>
            </a:p>
          </p:txBody>
        </p:sp>
      </p:grpSp>
      <p:pic>
        <p:nvPicPr>
          <p:cNvPr id="10" name="Picture 2" descr="http://www.itu.int/en/ITU-R/PublishingImages/Conferences/logos/wrc-ra-2015-logo-h10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124744"/>
            <a:ext cx="928694" cy="919499"/>
          </a:xfrm>
          <a:prstGeom prst="rect">
            <a:avLst/>
          </a:prstGeom>
          <a:noFill/>
        </p:spPr>
      </p:pic>
      <p:sp>
        <p:nvSpPr>
          <p:cNvPr id="11" name="AutoShape 5"/>
          <p:cNvSpPr>
            <a:spLocks noChangeAspect="1" noChangeArrowheads="1"/>
          </p:cNvSpPr>
          <p:nvPr/>
        </p:nvSpPr>
        <p:spPr bwMode="auto">
          <a:xfrm>
            <a:off x="323528" y="332655"/>
            <a:ext cx="8568952" cy="540000"/>
          </a:xfrm>
          <a:prstGeom prst="roundRect">
            <a:avLst>
              <a:gd name="adj" fmla="val 16667"/>
            </a:avLst>
          </a:prstGeom>
          <a:solidFill>
            <a:srgbClr val="FF0066"/>
          </a:solidFill>
          <a:ln w="9525" algn="ctr">
            <a:noFill/>
            <a:round/>
            <a:headEnd/>
            <a:tailEnd/>
          </a:ln>
          <a:effectLst>
            <a:prstShdw prst="shdw17" dist="17961" dir="2700000">
              <a:srgbClr val="FFCC99">
                <a:gamma/>
                <a:shade val="60000"/>
                <a:invGamma/>
              </a:srgbClr>
            </a:prst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VE" b="1" dirty="0" smtClean="0">
                <a:solidFill>
                  <a:schemeClr val="bg1"/>
                </a:solidFill>
              </a:rPr>
              <a:t>FORO UIT: CMR-15, Retos y Oportunidades para la Región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611560" y="5661248"/>
            <a:ext cx="501502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“Banda Ancha Móvil” </a:t>
            </a:r>
            <a:endParaRPr lang="es-ES" sz="3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6300192" y="5589240"/>
            <a:ext cx="19543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31550" cmpd="sng">
                  <a:solidFill>
                    <a:srgbClr val="FF0066"/>
                  </a:soli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Móvil</a:t>
            </a:r>
            <a:endParaRPr lang="es-ES" sz="5400" b="1" cap="none" spc="0" dirty="0">
              <a:ln w="31550" cmpd="sng">
                <a:solidFill>
                  <a:srgbClr val="FF0066"/>
                </a:soli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0" y="1633544"/>
            <a:ext cx="3563888" cy="571320"/>
          </a:xfrm>
          <a:prstGeom prst="rect">
            <a:avLst/>
          </a:prstGeom>
        </p:spPr>
        <p:txBody>
          <a:bodyPr anchor="ctr"/>
          <a:lstStyle/>
          <a:p>
            <a:r>
              <a:rPr lang="en-GB" sz="2400" b="1" dirty="0" err="1" smtClean="0">
                <a:solidFill>
                  <a:srgbClr val="284C6A"/>
                </a:solidFill>
                <a:latin typeface="Trebuchet MS"/>
              </a:rPr>
              <a:t>Espectro</a:t>
            </a:r>
            <a:r>
              <a:rPr lang="en-GB" sz="2400" b="1" dirty="0" smtClean="0">
                <a:solidFill>
                  <a:srgbClr val="284C6A"/>
                </a:solidFill>
                <a:latin typeface="Trebuchet MS"/>
              </a:rPr>
              <a:t>:</a:t>
            </a:r>
          </a:p>
          <a:p>
            <a:r>
              <a:rPr lang="en-GB" sz="2400" b="1" dirty="0" smtClean="0">
                <a:solidFill>
                  <a:srgbClr val="284C6A"/>
                </a:solidFill>
                <a:latin typeface="Trebuchet MS"/>
              </a:rPr>
              <a:t>El </a:t>
            </a:r>
            <a:r>
              <a:rPr lang="en-GB" sz="2400" b="1" dirty="0" err="1" smtClean="0">
                <a:solidFill>
                  <a:srgbClr val="284C6A"/>
                </a:solidFill>
                <a:latin typeface="Trebuchet MS"/>
              </a:rPr>
              <a:t>gran</a:t>
            </a:r>
            <a:r>
              <a:rPr lang="en-GB" sz="2400" b="1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b="1" dirty="0" err="1" smtClean="0">
                <a:solidFill>
                  <a:srgbClr val="284C6A"/>
                </a:solidFill>
                <a:latin typeface="Trebuchet MS"/>
              </a:rPr>
              <a:t>Protagonista</a:t>
            </a:r>
            <a:r>
              <a:rPr lang="en-GB" sz="2400" b="1" dirty="0" smtClean="0">
                <a:solidFill>
                  <a:srgbClr val="284C6A"/>
                </a:solidFill>
                <a:latin typeface="Trebuchet MS"/>
              </a:rPr>
              <a:t>  </a:t>
            </a:r>
            <a:r>
              <a:rPr lang="en-GB" sz="4400" dirty="0">
                <a:solidFill>
                  <a:srgbClr val="284C6A"/>
                </a:solidFill>
                <a:latin typeface="Trebuchet MS"/>
              </a:rPr>
              <a:t>
</a:t>
            </a:r>
            <a:endParaRPr dirty="0"/>
          </a:p>
        </p:txBody>
      </p:sp>
      <p:sp>
        <p:nvSpPr>
          <p:cNvPr id="89" name="TextShape 2"/>
          <p:cNvSpPr txBox="1"/>
          <p:nvPr/>
        </p:nvSpPr>
        <p:spPr>
          <a:xfrm>
            <a:off x="0" y="2492896"/>
            <a:ext cx="8892480" cy="71983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GB" sz="2400" dirty="0" err="1" smtClean="0">
                <a:solidFill>
                  <a:srgbClr val="FF0000"/>
                </a:solidFill>
                <a:latin typeface="Trebuchet MS"/>
              </a:rPr>
              <a:t>Cuadros</a:t>
            </a:r>
            <a:r>
              <a:rPr lang="en-GB" sz="2400" dirty="0" smtClean="0">
                <a:solidFill>
                  <a:srgbClr val="FF0000"/>
                </a:solidFill>
                <a:latin typeface="Trebuchet MS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Trebuchet MS"/>
              </a:rPr>
              <a:t>Nacionales</a:t>
            </a:r>
            <a:r>
              <a:rPr lang="en-GB" sz="2400" dirty="0" smtClean="0">
                <a:solidFill>
                  <a:srgbClr val="FF0000"/>
                </a:solidFill>
                <a:latin typeface="Trebuchet MS"/>
              </a:rPr>
              <a:t> de </a:t>
            </a:r>
          </a:p>
          <a:p>
            <a:pPr>
              <a:lnSpc>
                <a:spcPct val="125000"/>
              </a:lnSpc>
            </a:pPr>
            <a:r>
              <a:rPr lang="en-GB" sz="2400" dirty="0" err="1" smtClean="0">
                <a:solidFill>
                  <a:srgbClr val="FF0000"/>
                </a:solidFill>
                <a:latin typeface="Trebuchet MS"/>
              </a:rPr>
              <a:t>Atribución</a:t>
            </a:r>
            <a:r>
              <a:rPr lang="en-GB" sz="2400" dirty="0" smtClean="0">
                <a:solidFill>
                  <a:srgbClr val="FF0000"/>
                </a:solidFill>
                <a:latin typeface="Trebuchet MS"/>
              </a:rPr>
              <a:t> de </a:t>
            </a:r>
            <a:r>
              <a:rPr lang="en-GB" sz="2400" dirty="0" err="1" smtClean="0">
                <a:solidFill>
                  <a:srgbClr val="FF0000"/>
                </a:solidFill>
                <a:latin typeface="Trebuchet MS"/>
              </a:rPr>
              <a:t>Bandas</a:t>
            </a:r>
            <a:r>
              <a:rPr lang="en-GB" sz="2400" dirty="0" smtClean="0">
                <a:solidFill>
                  <a:srgbClr val="FF0000"/>
                </a:solidFill>
                <a:latin typeface="Trebuchet MS"/>
              </a:rPr>
              <a:t> </a:t>
            </a:r>
          </a:p>
          <a:p>
            <a:pPr>
              <a:lnSpc>
                <a:spcPct val="125000"/>
              </a:lnSpc>
            </a:pPr>
            <a:r>
              <a:rPr lang="en-GB" sz="2400" dirty="0" smtClean="0">
                <a:solidFill>
                  <a:srgbClr val="FF0000"/>
                </a:solidFill>
                <a:latin typeface="Trebuchet MS"/>
              </a:rPr>
              <a:t>de  </a:t>
            </a:r>
            <a:r>
              <a:rPr lang="en-GB" sz="2400" dirty="0" err="1" smtClean="0">
                <a:solidFill>
                  <a:srgbClr val="FF0000"/>
                </a:solidFill>
                <a:latin typeface="Trebuchet MS"/>
              </a:rPr>
              <a:t>Frecuencias</a:t>
            </a:r>
            <a:endParaRPr sz="2400" dirty="0"/>
          </a:p>
          <a:p>
            <a:pPr>
              <a:lnSpc>
                <a:spcPct val="125000"/>
              </a:lnSpc>
            </a:pPr>
            <a:endParaRPr sz="2400" dirty="0"/>
          </a:p>
          <a:p>
            <a:pPr>
              <a:lnSpc>
                <a:spcPct val="125000"/>
              </a:lnSpc>
            </a:pPr>
            <a:endParaRPr sz="2000" dirty="0"/>
          </a:p>
        </p:txBody>
      </p:sp>
      <p:sp>
        <p:nvSpPr>
          <p:cNvPr id="168962" name="AutoShape 2" descr="https://encrypted-tbn1.gstatic.com/images?q=tbn:ANd9GcRyRwrCutZiGp_dD72jYnocO4RArz7BwmuPUV322C4sWmjfPlcy1Q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VE"/>
          </a:p>
        </p:txBody>
      </p:sp>
      <p:pic>
        <p:nvPicPr>
          <p:cNvPr id="1730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0965" y="893548"/>
            <a:ext cx="5573035" cy="5964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CuadroTexto"/>
          <p:cNvSpPr txBox="1"/>
          <p:nvPr/>
        </p:nvSpPr>
        <p:spPr>
          <a:xfrm>
            <a:off x="251520" y="4581128"/>
            <a:ext cx="2518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dirty="0" smtClean="0"/>
              <a:t> Atribución por Región </a:t>
            </a:r>
            <a:endParaRPr lang="es-VE" dirty="0"/>
          </a:p>
        </p:txBody>
      </p:sp>
      <p:grpSp>
        <p:nvGrpSpPr>
          <p:cNvPr id="2" name="15 Grupo"/>
          <p:cNvGrpSpPr/>
          <p:nvPr/>
        </p:nvGrpSpPr>
        <p:grpSpPr>
          <a:xfrm>
            <a:off x="683568" y="2996952"/>
            <a:ext cx="7920880" cy="3648601"/>
            <a:chOff x="395536" y="2996952"/>
            <a:chExt cx="7920880" cy="3648601"/>
          </a:xfrm>
        </p:grpSpPr>
        <p:sp>
          <p:nvSpPr>
            <p:cNvPr id="9" name="8 CuadroTexto"/>
            <p:cNvSpPr txBox="1"/>
            <p:nvPr/>
          </p:nvSpPr>
          <p:spPr>
            <a:xfrm>
              <a:off x="395536" y="5445224"/>
              <a:ext cx="2287870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VE" dirty="0" smtClean="0"/>
                <a:t> Atribución Nacional </a:t>
              </a:r>
            </a:p>
            <a:p>
              <a:endParaRPr lang="es-VE" dirty="0" smtClean="0"/>
            </a:p>
            <a:p>
              <a:endParaRPr lang="es-VE" dirty="0" smtClean="0"/>
            </a:p>
            <a:p>
              <a:r>
                <a:rPr lang="es-VE" dirty="0" smtClean="0"/>
                <a:t>             NOTAS </a:t>
              </a:r>
              <a:endParaRPr lang="es-VE" dirty="0"/>
            </a:p>
          </p:txBody>
        </p:sp>
        <p:cxnSp>
          <p:nvCxnSpPr>
            <p:cNvPr id="11" name="10 Conector recto de flecha"/>
            <p:cNvCxnSpPr/>
            <p:nvPr/>
          </p:nvCxnSpPr>
          <p:spPr>
            <a:xfrm flipV="1">
              <a:off x="2267744" y="2996952"/>
              <a:ext cx="3312368" cy="158417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 de flecha"/>
            <p:cNvCxnSpPr/>
            <p:nvPr/>
          </p:nvCxnSpPr>
          <p:spPr>
            <a:xfrm flipV="1">
              <a:off x="2699792" y="3068960"/>
              <a:ext cx="4680520" cy="24482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 de flecha"/>
            <p:cNvCxnSpPr/>
            <p:nvPr/>
          </p:nvCxnSpPr>
          <p:spPr>
            <a:xfrm flipV="1">
              <a:off x="2195736" y="3501008"/>
              <a:ext cx="6120680" cy="29523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Picture 2" descr="http://www.itu.int/en/ITU-R/PublishingImages/Conferences/logos/wrc-ra-2015-logo-h10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4797152"/>
            <a:ext cx="928694" cy="919499"/>
          </a:xfrm>
          <a:prstGeom prst="rect">
            <a:avLst/>
          </a:prstGeom>
          <a:noFill/>
        </p:spPr>
      </p:pic>
      <p:sp>
        <p:nvSpPr>
          <p:cNvPr id="14" name="AutoShape 5"/>
          <p:cNvSpPr>
            <a:spLocks noChangeAspect="1" noChangeArrowheads="1"/>
          </p:cNvSpPr>
          <p:nvPr/>
        </p:nvSpPr>
        <p:spPr bwMode="auto">
          <a:xfrm>
            <a:off x="323528" y="332655"/>
            <a:ext cx="8568952" cy="540000"/>
          </a:xfrm>
          <a:prstGeom prst="roundRect">
            <a:avLst>
              <a:gd name="adj" fmla="val 16667"/>
            </a:avLst>
          </a:prstGeom>
          <a:solidFill>
            <a:srgbClr val="FF0066"/>
          </a:solidFill>
          <a:ln w="9525" algn="ctr">
            <a:noFill/>
            <a:round/>
            <a:headEnd/>
            <a:tailEnd/>
          </a:ln>
          <a:effectLst>
            <a:prstShdw prst="shdw17" dist="17961" dir="2700000">
              <a:srgbClr val="FFCC99">
                <a:gamma/>
                <a:shade val="60000"/>
                <a:invGamma/>
              </a:srgbClr>
            </a:prst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VE" b="1" dirty="0" smtClean="0">
                <a:solidFill>
                  <a:schemeClr val="bg1"/>
                </a:solidFill>
              </a:rPr>
              <a:t>FORO UIT: CMR-15, Retos y Oportunidades para la Región</a:t>
            </a:r>
            <a:endParaRPr lang="es-E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2"/>
          <p:cNvSpPr txBox="1"/>
          <p:nvPr/>
        </p:nvSpPr>
        <p:spPr>
          <a:xfrm>
            <a:off x="755640" y="1197000"/>
            <a:ext cx="8069040" cy="41749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GB" sz="2400" dirty="0" smtClean="0">
                <a:solidFill>
                  <a:srgbClr val="FF0000"/>
                </a:solidFill>
                <a:latin typeface="Trebuchet MS"/>
              </a:rPr>
              <a:t>¿PORQUE LAS ATRIBUCIONES?</a:t>
            </a:r>
            <a:endParaRPr sz="2400" dirty="0"/>
          </a:p>
          <a:p>
            <a:pPr>
              <a:lnSpc>
                <a:spcPct val="125000"/>
              </a:lnSpc>
            </a:pPr>
            <a:endParaRPr lang="en-GB" sz="900" dirty="0"/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Permitir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>
                <a:solidFill>
                  <a:srgbClr val="284C6A"/>
                </a:solidFill>
                <a:latin typeface="Trebuchet MS"/>
              </a:rPr>
              <a:t>a </a:t>
            </a:r>
            <a:r>
              <a:rPr lang="en-GB" sz="2400" u="none" dirty="0" err="1">
                <a:solidFill>
                  <a:srgbClr val="284C6A"/>
                </a:solidFill>
                <a:latin typeface="Trebuchet MS"/>
              </a:rPr>
              <a:t>las</a:t>
            </a:r>
            <a:r>
              <a:rPr lang="en-GB" sz="2400" u="none" dirty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>
                <a:solidFill>
                  <a:srgbClr val="284C6A"/>
                </a:solidFill>
                <a:latin typeface="Trebuchet MS"/>
              </a:rPr>
              <a:t>operadoras</a:t>
            </a:r>
            <a:r>
              <a:rPr lang="en-GB" sz="2400" u="none" dirty="0">
                <a:solidFill>
                  <a:srgbClr val="284C6A"/>
                </a:solidFill>
                <a:latin typeface="Trebuchet MS"/>
              </a:rPr>
              <a:t> de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telecomunicaciones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desplegar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redes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y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servicios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sin </a:t>
            </a:r>
            <a:r>
              <a:rPr lang="en-GB" sz="2400" u="none" dirty="0" err="1">
                <a:solidFill>
                  <a:srgbClr val="284C6A"/>
                </a:solidFill>
                <a:latin typeface="Trebuchet MS"/>
              </a:rPr>
              <a:t>sufrir</a:t>
            </a:r>
            <a:r>
              <a:rPr lang="en-GB" sz="2400" u="none" dirty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>
                <a:solidFill>
                  <a:srgbClr val="284C6A"/>
                </a:solidFill>
                <a:latin typeface="Trebuchet MS"/>
              </a:rPr>
              <a:t>ni</a:t>
            </a:r>
            <a:r>
              <a:rPr lang="en-GB" sz="2400" u="none" dirty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>
                <a:solidFill>
                  <a:srgbClr val="284C6A"/>
                </a:solidFill>
                <a:latin typeface="Trebuchet MS"/>
              </a:rPr>
              <a:t>provocar</a:t>
            </a:r>
            <a:r>
              <a:rPr lang="en-GB" sz="2400" u="none" dirty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interferencias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.</a:t>
            </a:r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Dar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cabida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a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nuevas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tecnologías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.</a:t>
            </a:r>
            <a:endParaRPr lang="en-GB" sz="2400" u="none" dirty="0" smtClean="0">
              <a:solidFill>
                <a:srgbClr val="284C6A"/>
              </a:solidFill>
              <a:latin typeface="Trebuchet MS"/>
            </a:endParaRPr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Planificación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del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Espectro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Radioeléctrico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.</a:t>
            </a:r>
            <a:endParaRPr lang="en-GB" sz="2400" u="none" dirty="0" smtClean="0">
              <a:solidFill>
                <a:srgbClr val="284C6A"/>
              </a:solidFill>
              <a:latin typeface="Trebuchet MS"/>
            </a:endParaRPr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Uso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eficiente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del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Espectro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.</a:t>
            </a:r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Considerar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bandas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compartidas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.</a:t>
            </a:r>
            <a:endParaRPr lang="en-GB" sz="2400" u="none" dirty="0" smtClean="0">
              <a:solidFill>
                <a:srgbClr val="284C6A"/>
              </a:solidFill>
              <a:latin typeface="Trebuchet MS"/>
            </a:endParaRPr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Considerar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casos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de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interferencia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transfronterizas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(9.21 del RR).</a:t>
            </a:r>
            <a:endParaRPr sz="2400" u="none" dirty="0"/>
          </a:p>
        </p:txBody>
      </p:sp>
      <p:sp>
        <p:nvSpPr>
          <p:cNvPr id="90" name="TextShape 3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dirty="0"/>
          </a:p>
        </p:txBody>
      </p:sp>
      <p:sp>
        <p:nvSpPr>
          <p:cNvPr id="6" name="AutoShape 5"/>
          <p:cNvSpPr>
            <a:spLocks noChangeAspect="1" noChangeArrowheads="1"/>
          </p:cNvSpPr>
          <p:nvPr/>
        </p:nvSpPr>
        <p:spPr bwMode="auto">
          <a:xfrm>
            <a:off x="323528" y="332655"/>
            <a:ext cx="8568952" cy="540000"/>
          </a:xfrm>
          <a:prstGeom prst="roundRect">
            <a:avLst>
              <a:gd name="adj" fmla="val 16667"/>
            </a:avLst>
          </a:prstGeom>
          <a:solidFill>
            <a:srgbClr val="FF0066"/>
          </a:solidFill>
          <a:ln w="9525" algn="ctr">
            <a:noFill/>
            <a:round/>
            <a:headEnd/>
            <a:tailEnd/>
          </a:ln>
          <a:effectLst>
            <a:prstShdw prst="shdw17" dist="17961" dir="2700000">
              <a:srgbClr val="FFCC99">
                <a:gamma/>
                <a:shade val="60000"/>
                <a:invGamma/>
              </a:srgbClr>
            </a:prst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VE" b="1" dirty="0" smtClean="0">
                <a:solidFill>
                  <a:schemeClr val="bg1"/>
                </a:solidFill>
              </a:rPr>
              <a:t>FORO UIT: CMR-15, Retos y Oportunidades para la Región</a:t>
            </a:r>
            <a:endParaRPr lang="es-E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2"/>
          <p:cNvSpPr txBox="1"/>
          <p:nvPr/>
        </p:nvSpPr>
        <p:spPr>
          <a:xfrm>
            <a:off x="683568" y="1124744"/>
            <a:ext cx="8069040" cy="41749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GB" sz="2400" u="none" dirty="0" smtClean="0">
                <a:solidFill>
                  <a:srgbClr val="FF0000"/>
                </a:solidFill>
                <a:latin typeface="Trebuchet MS"/>
              </a:rPr>
              <a:t>    </a:t>
            </a:r>
            <a:r>
              <a:rPr lang="en-GB" sz="2400" b="1" u="none" dirty="0" smtClean="0">
                <a:solidFill>
                  <a:srgbClr val="FF0000"/>
                </a:solidFill>
                <a:latin typeface="Trebuchet MS"/>
              </a:rPr>
              <a:t>ESPECTRO IMT EN CMR-15</a:t>
            </a:r>
            <a:r>
              <a:rPr lang="en-GB" sz="2400" u="none" dirty="0" smtClean="0">
                <a:solidFill>
                  <a:srgbClr val="FF0000"/>
                </a:solidFill>
                <a:latin typeface="Trebuchet MS"/>
              </a:rPr>
              <a:t>: </a:t>
            </a:r>
            <a:r>
              <a:rPr lang="en-GB" sz="2400" i="1" u="none" dirty="0" smtClean="0">
                <a:solidFill>
                  <a:srgbClr val="FF0000"/>
                </a:solidFill>
                <a:latin typeface="Trebuchet MS"/>
              </a:rPr>
              <a:t>ACTORES PRINCIPALES</a:t>
            </a:r>
            <a:endParaRPr lang="en-GB" sz="900" i="1" u="none" dirty="0"/>
          </a:p>
        </p:txBody>
      </p:sp>
      <p:sp>
        <p:nvSpPr>
          <p:cNvPr id="90" name="TextShape 3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dirty="0"/>
          </a:p>
        </p:txBody>
      </p:sp>
      <p:sp>
        <p:nvSpPr>
          <p:cNvPr id="6" name="AutoShape 5"/>
          <p:cNvSpPr>
            <a:spLocks noChangeAspect="1" noChangeArrowheads="1"/>
          </p:cNvSpPr>
          <p:nvPr/>
        </p:nvSpPr>
        <p:spPr bwMode="auto">
          <a:xfrm>
            <a:off x="323528" y="332655"/>
            <a:ext cx="8568952" cy="540000"/>
          </a:xfrm>
          <a:prstGeom prst="roundRect">
            <a:avLst>
              <a:gd name="adj" fmla="val 16667"/>
            </a:avLst>
          </a:prstGeom>
          <a:solidFill>
            <a:srgbClr val="FF0066"/>
          </a:solidFill>
          <a:ln w="9525" algn="ctr">
            <a:noFill/>
            <a:round/>
            <a:headEnd/>
            <a:tailEnd/>
          </a:ln>
          <a:effectLst>
            <a:prstShdw prst="shdw17" dist="17961" dir="2700000">
              <a:srgbClr val="FFCC99">
                <a:gamma/>
                <a:shade val="60000"/>
                <a:invGamma/>
              </a:srgbClr>
            </a:prst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VE" b="1" dirty="0" smtClean="0">
                <a:solidFill>
                  <a:schemeClr val="bg1"/>
                </a:solidFill>
              </a:rPr>
              <a:t>FORO UIT: CMR-15, Retos y Oportunidades para la Región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968267" y="2060848"/>
            <a:ext cx="2584362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3000" b="1" u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Reguladores</a:t>
            </a:r>
            <a:endParaRPr lang="es-ES" sz="3000" b="1" u="none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076056" y="2132856"/>
            <a:ext cx="3038599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000" b="1" u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Industria Móvil</a:t>
            </a:r>
            <a:endParaRPr lang="es-ES" sz="3000" b="1" u="none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83568" y="3140968"/>
            <a:ext cx="237276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u="none" spc="50" dirty="0" smtClean="0">
                <a:ln w="11430"/>
                <a:solidFill>
                  <a:srgbClr val="FF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Operadores </a:t>
            </a:r>
          </a:p>
          <a:p>
            <a:pPr algn="ctr"/>
            <a:r>
              <a:rPr lang="es-ES" sz="2800" b="1" u="none" spc="50" dirty="0" smtClean="0">
                <a:ln w="11430"/>
                <a:solidFill>
                  <a:srgbClr val="FF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Móviles</a:t>
            </a:r>
            <a:endParaRPr lang="es-ES" sz="2800" b="1" u="none" cap="none" spc="50" dirty="0">
              <a:ln w="11430"/>
              <a:solidFill>
                <a:srgbClr val="FF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771236" y="2852936"/>
            <a:ext cx="2372764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u="none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Operadores </a:t>
            </a:r>
          </a:p>
          <a:p>
            <a:pPr algn="ctr"/>
            <a:r>
              <a:rPr lang="es-ES" sz="2800" b="1" u="none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Satelitales</a:t>
            </a:r>
            <a:endParaRPr lang="es-ES" sz="2800" b="1" u="none" cap="none" spc="50" dirty="0">
              <a:ln w="11430"/>
              <a:solidFill>
                <a:srgbClr val="FFC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251520" y="4581128"/>
            <a:ext cx="443082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1" u="none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Organizaciones </a:t>
            </a:r>
          </a:p>
          <a:p>
            <a:pPr algn="ctr"/>
            <a:r>
              <a:rPr lang="es-ES" sz="2400" b="1" u="none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(GSMA, 4G Américas, 3GPP) </a:t>
            </a:r>
            <a:endParaRPr lang="es-ES" sz="2400" b="1" u="none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963321" y="5517232"/>
            <a:ext cx="318067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u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Industria Satelital</a:t>
            </a:r>
            <a:endParaRPr lang="es-ES" sz="2800" b="1" u="none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12" name="Picture 2" descr="ITU 150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3212976"/>
            <a:ext cx="2043564" cy="807210"/>
          </a:xfrm>
          <a:prstGeom prst="rect">
            <a:avLst/>
          </a:prstGeom>
          <a:noFill/>
        </p:spPr>
      </p:pic>
      <p:sp>
        <p:nvSpPr>
          <p:cNvPr id="13" name="12 Rectángulo"/>
          <p:cNvSpPr/>
          <p:nvPr/>
        </p:nvSpPr>
        <p:spPr>
          <a:xfrm>
            <a:off x="5868144" y="4365104"/>
            <a:ext cx="290175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u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Radiodifusores</a:t>
            </a:r>
            <a:endParaRPr lang="es-ES" sz="2800" b="1" u="none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14" name="Picture 2" descr="http://www.itu.int/en/ITU-R/PublishingImages/Conferences/logos/wrc-ra-2015-logo-h10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5574689"/>
            <a:ext cx="1296144" cy="1283311"/>
          </a:xfrm>
          <a:prstGeom prst="rect">
            <a:avLst/>
          </a:prstGeom>
          <a:noFill/>
        </p:spPr>
      </p:pic>
      <p:sp>
        <p:nvSpPr>
          <p:cNvPr id="15" name="14 Rectángulo"/>
          <p:cNvSpPr/>
          <p:nvPr/>
        </p:nvSpPr>
        <p:spPr>
          <a:xfrm>
            <a:off x="1994863" y="5949280"/>
            <a:ext cx="114326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u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Otros</a:t>
            </a:r>
            <a:endParaRPr lang="es-ES" sz="2800" b="1" u="none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2"/>
          <p:cNvSpPr txBox="1"/>
          <p:nvPr/>
        </p:nvSpPr>
        <p:spPr>
          <a:xfrm>
            <a:off x="611560" y="1124744"/>
            <a:ext cx="8069040" cy="41749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GB" sz="2400" dirty="0" smtClean="0">
                <a:solidFill>
                  <a:srgbClr val="FF0000"/>
                </a:solidFill>
                <a:latin typeface="Trebuchet MS"/>
              </a:rPr>
              <a:t>ESPECTRO IMT: NECESIDAD DE COMPARTICIÓN SIN INTERFERENCIAS A SERVICIOS EXISTENTES.</a:t>
            </a:r>
          </a:p>
          <a:p>
            <a:pPr>
              <a:lnSpc>
                <a:spcPct val="125000"/>
              </a:lnSpc>
            </a:pPr>
            <a:endParaRPr sz="2400" dirty="0"/>
          </a:p>
          <a:p>
            <a:pPr>
              <a:lnSpc>
                <a:spcPct val="125000"/>
              </a:lnSpc>
            </a:pPr>
            <a:endParaRPr lang="en-GB" sz="2000" dirty="0" smtClean="0">
              <a:solidFill>
                <a:srgbClr val="284C6A"/>
              </a:solidFill>
              <a:latin typeface="Trebuchet MS"/>
            </a:endParaRPr>
          </a:p>
          <a:p>
            <a:pPr>
              <a:lnSpc>
                <a:spcPct val="125000"/>
              </a:lnSpc>
            </a:pPr>
            <a:endParaRPr sz="2000" dirty="0"/>
          </a:p>
        </p:txBody>
      </p:sp>
      <p:sp>
        <p:nvSpPr>
          <p:cNvPr id="90" name="TextShape 3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dirty="0"/>
          </a:p>
        </p:txBody>
      </p:sp>
      <p:pic>
        <p:nvPicPr>
          <p:cNvPr id="10" name="Picture 2" descr="http://www.itu.int/en/ITU-R/PublishingImages/Conferences/logos/wrc-ra-2015-logo-h10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1628800"/>
            <a:ext cx="928694" cy="919499"/>
          </a:xfrm>
          <a:prstGeom prst="rect">
            <a:avLst/>
          </a:prstGeom>
          <a:noFill/>
        </p:spPr>
      </p:pic>
      <p:sp>
        <p:nvSpPr>
          <p:cNvPr id="11" name="AutoShape 5"/>
          <p:cNvSpPr>
            <a:spLocks noChangeAspect="1" noChangeArrowheads="1"/>
          </p:cNvSpPr>
          <p:nvPr/>
        </p:nvSpPr>
        <p:spPr bwMode="auto">
          <a:xfrm>
            <a:off x="323528" y="332655"/>
            <a:ext cx="8568952" cy="540000"/>
          </a:xfrm>
          <a:prstGeom prst="roundRect">
            <a:avLst>
              <a:gd name="adj" fmla="val 16667"/>
            </a:avLst>
          </a:prstGeom>
          <a:solidFill>
            <a:srgbClr val="FF0066"/>
          </a:solidFill>
          <a:ln w="9525" algn="ctr">
            <a:noFill/>
            <a:round/>
            <a:headEnd/>
            <a:tailEnd/>
          </a:ln>
          <a:effectLst>
            <a:prstShdw prst="shdw17" dist="17961" dir="2700000">
              <a:srgbClr val="FFCC99">
                <a:gamma/>
                <a:shade val="60000"/>
                <a:invGamma/>
              </a:srgbClr>
            </a:prst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VE" b="1" dirty="0" smtClean="0">
                <a:solidFill>
                  <a:schemeClr val="bg1"/>
                </a:solidFill>
              </a:rPr>
              <a:t>FORO UIT: CMR-15, Retos y Oportunidades para la Región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352001" y="5517232"/>
            <a:ext cx="370127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1" u="none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S. RADIONAVEGACIÓN </a:t>
            </a:r>
          </a:p>
          <a:p>
            <a:pPr algn="ctr"/>
            <a:r>
              <a:rPr lang="es-ES" sz="2400" b="1" u="none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AERONÁUTICA</a:t>
            </a:r>
            <a:endParaRPr lang="es-ES" sz="2400" b="1" u="none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grpSp>
        <p:nvGrpSpPr>
          <p:cNvPr id="18" name="17 Grupo"/>
          <p:cNvGrpSpPr/>
          <p:nvPr/>
        </p:nvGrpSpPr>
        <p:grpSpPr>
          <a:xfrm>
            <a:off x="4211960" y="2564904"/>
            <a:ext cx="4142734" cy="1933057"/>
            <a:chOff x="4139952" y="2780928"/>
            <a:chExt cx="4142734" cy="1933057"/>
          </a:xfrm>
        </p:grpSpPr>
        <p:sp>
          <p:nvSpPr>
            <p:cNvPr id="16" name="15 Rectángulo"/>
            <p:cNvSpPr/>
            <p:nvPr/>
          </p:nvSpPr>
          <p:spPr>
            <a:xfrm>
              <a:off x="4139952" y="2780928"/>
              <a:ext cx="4142734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3200" b="1" u="none" cap="none" spc="0" dirty="0" smtClean="0">
                  <a:ln w="19050">
                    <a:solidFill>
                      <a:schemeClr val="tx2">
                        <a:tint val="1000"/>
                      </a:schemeClr>
                    </a:solidFill>
                    <a:prstDash val="solid"/>
                  </a:ln>
                  <a:solidFill>
                    <a:schemeClr val="accent3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</a:rPr>
                <a:t>S. RADIODIFUSIÓN</a:t>
              </a:r>
              <a:endParaRPr lang="es-ES" sz="3200" b="1" u="none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endParaRPr>
            </a:p>
          </p:txBody>
        </p:sp>
        <p:pic>
          <p:nvPicPr>
            <p:cNvPr id="32770" name="Picture 2" descr="https://encrypted-tbn2.gstatic.com/images?q=tbn:ANd9GcRaOStKgafi2tSa6qInQSGKiOVh3dx9EhXIRDlhro0C-2Uwf13ORjY0uwr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012160" y="3429000"/>
              <a:ext cx="1872208" cy="1284985"/>
            </a:xfrm>
            <a:prstGeom prst="rect">
              <a:avLst/>
            </a:prstGeom>
            <a:noFill/>
          </p:spPr>
        </p:pic>
      </p:grpSp>
      <p:sp>
        <p:nvSpPr>
          <p:cNvPr id="32772" name="AutoShape 4" descr="Resultado de imagen para satel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VE"/>
          </a:p>
        </p:txBody>
      </p:sp>
      <p:sp>
        <p:nvSpPr>
          <p:cNvPr id="32774" name="AutoShape 6" descr="Resultado de imagen para satel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VE"/>
          </a:p>
        </p:txBody>
      </p:sp>
      <p:grpSp>
        <p:nvGrpSpPr>
          <p:cNvPr id="22" name="21 Grupo"/>
          <p:cNvGrpSpPr/>
          <p:nvPr/>
        </p:nvGrpSpPr>
        <p:grpSpPr>
          <a:xfrm>
            <a:off x="2952979" y="4581128"/>
            <a:ext cx="4666662" cy="1512168"/>
            <a:chOff x="1224787" y="4077072"/>
            <a:chExt cx="4666662" cy="1512168"/>
          </a:xfrm>
        </p:grpSpPr>
        <p:sp>
          <p:nvSpPr>
            <p:cNvPr id="15" name="14 Rectángulo"/>
            <p:cNvSpPr/>
            <p:nvPr/>
          </p:nvSpPr>
          <p:spPr>
            <a:xfrm>
              <a:off x="1224787" y="4077072"/>
              <a:ext cx="4666662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algn="ctr"/>
              <a:r>
                <a:rPr lang="es-ES" sz="3200" b="1" u="none" cap="all" spc="0" dirty="0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</a:rPr>
                <a:t>S. Fijo por satélite</a:t>
              </a:r>
              <a:endParaRPr lang="es-ES" sz="3200" b="1" u="none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endParaRPr>
            </a:p>
          </p:txBody>
        </p:sp>
        <p:pic>
          <p:nvPicPr>
            <p:cNvPr id="32775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915816" y="4653136"/>
              <a:ext cx="1601778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4" name="23 Grupo"/>
          <p:cNvGrpSpPr/>
          <p:nvPr/>
        </p:nvGrpSpPr>
        <p:grpSpPr>
          <a:xfrm>
            <a:off x="595402" y="2708920"/>
            <a:ext cx="2267109" cy="2352184"/>
            <a:chOff x="739418" y="2132856"/>
            <a:chExt cx="2267109" cy="2352184"/>
          </a:xfrm>
        </p:grpSpPr>
        <p:sp>
          <p:nvSpPr>
            <p:cNvPr id="14" name="13 Rectángulo"/>
            <p:cNvSpPr/>
            <p:nvPr/>
          </p:nvSpPr>
          <p:spPr>
            <a:xfrm>
              <a:off x="739418" y="2132856"/>
              <a:ext cx="1984839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ES" sz="3200" b="1" u="none" cap="none" spc="0" dirty="0" smtClean="0">
                  <a:ln w="31550" cmpd="sng">
                    <a:solidFill>
                      <a:srgbClr val="FF0066"/>
                    </a:soli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S. MÓVIL</a:t>
              </a:r>
              <a:endParaRPr lang="es-ES" sz="3200" b="1" u="none" cap="none" spc="0" dirty="0">
                <a:ln w="31550" cmpd="sng">
                  <a:solidFill>
                    <a:srgbClr val="FF0066"/>
                  </a:soli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endParaRPr>
            </a:p>
          </p:txBody>
        </p:sp>
        <p:pic>
          <p:nvPicPr>
            <p:cNvPr id="32776" name="Picture 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27584" y="2852936"/>
              <a:ext cx="2178943" cy="1632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5" name="24 Rectángulo"/>
          <p:cNvSpPr/>
          <p:nvPr/>
        </p:nvSpPr>
        <p:spPr>
          <a:xfrm>
            <a:off x="7098183" y="5733256"/>
            <a:ext cx="177484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u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S. FIJO</a:t>
            </a:r>
            <a:endParaRPr lang="es-ES" sz="3600" b="1" u="none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2"/>
          <p:cNvSpPr txBox="1"/>
          <p:nvPr/>
        </p:nvSpPr>
        <p:spPr>
          <a:xfrm>
            <a:off x="467544" y="1124744"/>
            <a:ext cx="8213056" cy="41749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GB" sz="2400" dirty="0" smtClean="0">
                <a:solidFill>
                  <a:srgbClr val="FF0000"/>
                </a:solidFill>
                <a:latin typeface="Trebuchet MS"/>
              </a:rPr>
              <a:t>IMT: </a:t>
            </a:r>
            <a:r>
              <a:rPr lang="en-GB" sz="2400" dirty="0" smtClean="0">
                <a:solidFill>
                  <a:srgbClr val="FF0000"/>
                </a:solidFill>
                <a:latin typeface="Trebuchet MS"/>
              </a:rPr>
              <a:t>NECESIDADES DE ESPECTRO </a:t>
            </a:r>
            <a:r>
              <a:rPr lang="en-GB" sz="2400" dirty="0" smtClean="0">
                <a:solidFill>
                  <a:srgbClr val="FF0000"/>
                </a:solidFill>
                <a:latin typeface="Trebuchet MS"/>
              </a:rPr>
              <a:t>EN VARIAS </a:t>
            </a:r>
            <a:r>
              <a:rPr lang="en-GB" sz="2400" dirty="0" smtClean="0">
                <a:solidFill>
                  <a:srgbClr val="FF0000"/>
                </a:solidFill>
                <a:latin typeface="Trebuchet MS"/>
              </a:rPr>
              <a:t>CONFERENCIAS</a:t>
            </a:r>
            <a:endParaRPr sz="2400" dirty="0"/>
          </a:p>
          <a:p>
            <a:pPr>
              <a:lnSpc>
                <a:spcPct val="125000"/>
              </a:lnSpc>
            </a:pPr>
            <a:endParaRPr lang="en-GB" sz="900" dirty="0" smtClean="0"/>
          </a:p>
          <a:p>
            <a:pPr>
              <a:lnSpc>
                <a:spcPct val="125000"/>
              </a:lnSpc>
            </a:pPr>
            <a:endParaRPr lang="en-GB" sz="900" dirty="0" smtClean="0"/>
          </a:p>
          <a:p>
            <a:pPr>
              <a:lnSpc>
                <a:spcPct val="125000"/>
              </a:lnSpc>
            </a:pPr>
            <a:endParaRPr lang="en-GB" sz="900" dirty="0" smtClean="0"/>
          </a:p>
          <a:p>
            <a:pPr>
              <a:lnSpc>
                <a:spcPct val="125000"/>
              </a:lnSpc>
            </a:pPr>
            <a:endParaRPr lang="en-GB" sz="900" dirty="0" smtClean="0"/>
          </a:p>
          <a:p>
            <a:pPr>
              <a:lnSpc>
                <a:spcPct val="125000"/>
              </a:lnSpc>
            </a:pPr>
            <a:endParaRPr lang="en-GB" sz="900" dirty="0"/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endParaRPr lang="en-GB" sz="2400" dirty="0" smtClean="0">
              <a:solidFill>
                <a:srgbClr val="284C6A"/>
              </a:solidFill>
              <a:latin typeface="Trebuchet MS"/>
            </a:endParaRPr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dirty="0" err="1" smtClean="0">
                <a:solidFill>
                  <a:srgbClr val="284C6A"/>
                </a:solidFill>
                <a:latin typeface="Trebuchet MS"/>
              </a:rPr>
              <a:t>Espectro</a:t>
            </a:r>
            <a:r>
              <a:rPr lang="en-GB" sz="2400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dirty="0" err="1" smtClean="0">
                <a:solidFill>
                  <a:srgbClr val="284C6A"/>
                </a:solidFill>
                <a:latin typeface="Trebuchet MS"/>
              </a:rPr>
              <a:t>Adicional</a:t>
            </a:r>
            <a:r>
              <a:rPr lang="en-GB" sz="2400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dirty="0" err="1" smtClean="0">
                <a:solidFill>
                  <a:srgbClr val="284C6A"/>
                </a:solidFill>
                <a:latin typeface="Trebuchet MS"/>
              </a:rPr>
              <a:t>para</a:t>
            </a:r>
            <a:r>
              <a:rPr lang="en-GB" sz="2400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dirty="0" err="1" smtClean="0">
                <a:solidFill>
                  <a:srgbClr val="284C6A"/>
                </a:solidFill>
                <a:latin typeface="Trebuchet MS"/>
              </a:rPr>
              <a:t>las</a:t>
            </a:r>
            <a:r>
              <a:rPr lang="en-GB" sz="2400" dirty="0" smtClean="0">
                <a:solidFill>
                  <a:srgbClr val="284C6A"/>
                </a:solidFill>
                <a:latin typeface="Trebuchet MS"/>
              </a:rPr>
              <a:t> IMT-2000</a:t>
            </a:r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Paquete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con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las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componentes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terrestres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por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debajo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y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por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encima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de 1 GHz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para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IMT-2000.</a:t>
            </a:r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Espectro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Adicional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para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la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Componente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satelital</a:t>
            </a:r>
            <a:endParaRPr lang="en-GB" sz="2400" u="none" dirty="0" smtClean="0">
              <a:solidFill>
                <a:srgbClr val="284C6A"/>
              </a:solidFill>
              <a:latin typeface="Trebuchet MS"/>
            </a:endParaRPr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Distintos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escenarios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por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Administración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.</a:t>
            </a:r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Flexibilidad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para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que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las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Administraciones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elaboren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sus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planes de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transición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.</a:t>
            </a:r>
          </a:p>
          <a:p>
            <a:pPr algn="just">
              <a:lnSpc>
                <a:spcPct val="125000"/>
              </a:lnSpc>
            </a:pP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 </a:t>
            </a:r>
            <a:endParaRPr sz="2400" u="none" dirty="0"/>
          </a:p>
        </p:txBody>
      </p:sp>
      <p:sp>
        <p:nvSpPr>
          <p:cNvPr id="90" name="TextShape 3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dirty="0"/>
          </a:p>
        </p:txBody>
      </p:sp>
      <p:sp>
        <p:nvSpPr>
          <p:cNvPr id="6" name="AutoShape 5"/>
          <p:cNvSpPr>
            <a:spLocks noChangeAspect="1" noChangeArrowheads="1"/>
          </p:cNvSpPr>
          <p:nvPr/>
        </p:nvSpPr>
        <p:spPr bwMode="auto">
          <a:xfrm>
            <a:off x="323528" y="332655"/>
            <a:ext cx="8568952" cy="540000"/>
          </a:xfrm>
          <a:prstGeom prst="roundRect">
            <a:avLst>
              <a:gd name="adj" fmla="val 16667"/>
            </a:avLst>
          </a:prstGeom>
          <a:solidFill>
            <a:srgbClr val="FF0066"/>
          </a:solidFill>
          <a:ln w="9525" algn="ctr">
            <a:noFill/>
            <a:round/>
            <a:headEnd/>
            <a:tailEnd/>
          </a:ln>
          <a:effectLst>
            <a:prstShdw prst="shdw17" dist="17961" dir="2700000">
              <a:srgbClr val="FFCC99">
                <a:gamma/>
                <a:shade val="60000"/>
                <a:invGamma/>
              </a:srgbClr>
            </a:prst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VE" b="1" dirty="0" smtClean="0">
                <a:solidFill>
                  <a:schemeClr val="bg1"/>
                </a:solidFill>
              </a:rPr>
              <a:t>FORO UIT: CMR-15, Retos y Oportunidades para la Región</a:t>
            </a:r>
            <a:endParaRPr lang="es-ES" b="1" dirty="0">
              <a:solidFill>
                <a:schemeClr val="bg1"/>
              </a:solidFill>
            </a:endParaRPr>
          </a:p>
        </p:txBody>
      </p:sp>
      <p:pic>
        <p:nvPicPr>
          <p:cNvPr id="5" name="Picture 8" descr="D:\Jesus\JRIVERA\VARIOS\WRC2000LogoSma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1772816"/>
            <a:ext cx="1059309" cy="127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Rectángulo"/>
          <p:cNvSpPr/>
          <p:nvPr/>
        </p:nvSpPr>
        <p:spPr>
          <a:xfrm>
            <a:off x="6372200" y="2132856"/>
            <a:ext cx="193193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18000">
                  <a:solidFill>
                    <a:srgbClr val="FFC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GT 8F</a:t>
            </a:r>
            <a:endParaRPr lang="es-ES" sz="4800" b="1" cap="none" spc="0" dirty="0">
              <a:ln w="18000">
                <a:solidFill>
                  <a:srgbClr val="FFC00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2"/>
          <p:cNvSpPr txBox="1"/>
          <p:nvPr/>
        </p:nvSpPr>
        <p:spPr>
          <a:xfrm>
            <a:off x="683568" y="980728"/>
            <a:ext cx="8069040" cy="41749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GB" sz="2400" dirty="0" smtClean="0">
                <a:solidFill>
                  <a:srgbClr val="FF0000"/>
                </a:solidFill>
                <a:latin typeface="Trebuchet MS"/>
              </a:rPr>
              <a:t>IMT: SOLICITUDES DE ESPECTRO EN VARIAS CONFERENCIAS</a:t>
            </a:r>
            <a:endParaRPr sz="2400" dirty="0"/>
          </a:p>
          <a:p>
            <a:pPr>
              <a:lnSpc>
                <a:spcPct val="125000"/>
              </a:lnSpc>
            </a:pPr>
            <a:endParaRPr lang="en-GB" sz="900" dirty="0" smtClean="0"/>
          </a:p>
          <a:p>
            <a:pPr>
              <a:lnSpc>
                <a:spcPct val="125000"/>
              </a:lnSpc>
            </a:pPr>
            <a:endParaRPr lang="en-GB" sz="900" dirty="0" smtClean="0"/>
          </a:p>
          <a:p>
            <a:pPr>
              <a:lnSpc>
                <a:spcPct val="125000"/>
              </a:lnSpc>
            </a:pPr>
            <a:endParaRPr lang="en-GB" sz="900" dirty="0" smtClean="0"/>
          </a:p>
          <a:p>
            <a:pPr>
              <a:lnSpc>
                <a:spcPct val="125000"/>
              </a:lnSpc>
            </a:pPr>
            <a:endParaRPr lang="en-GB" sz="900" dirty="0" smtClean="0"/>
          </a:p>
          <a:p>
            <a:pPr>
              <a:lnSpc>
                <a:spcPct val="125000"/>
              </a:lnSpc>
            </a:pPr>
            <a:endParaRPr lang="en-GB" sz="900" dirty="0"/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endParaRPr lang="en-GB" sz="2400" dirty="0" smtClean="0">
              <a:solidFill>
                <a:srgbClr val="284C6A"/>
              </a:solidFill>
              <a:latin typeface="Trebuchet MS"/>
            </a:endParaRPr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IMT-2000 a IMT: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Varias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bandas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identificadas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Banda de </a:t>
            </a:r>
            <a:r>
              <a:rPr lang="en-GB" sz="2400" b="1" u="none" dirty="0" smtClean="0">
                <a:solidFill>
                  <a:srgbClr val="284C6A"/>
                </a:solidFill>
                <a:latin typeface="Trebuchet MS"/>
              </a:rPr>
              <a:t>450 MHz</a:t>
            </a:r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Banda de </a:t>
            </a:r>
            <a:r>
              <a:rPr lang="en-GB" sz="2400" b="1" u="none" dirty="0" smtClean="0">
                <a:solidFill>
                  <a:srgbClr val="284C6A"/>
                </a:solidFill>
                <a:latin typeface="Trebuchet MS"/>
              </a:rPr>
              <a:t>700 MHz 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con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protección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a TV UHF (Res. 224)</a:t>
            </a:r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Banda de </a:t>
            </a:r>
            <a:r>
              <a:rPr lang="en-GB" sz="2400" b="1" u="none" dirty="0" smtClean="0">
                <a:solidFill>
                  <a:srgbClr val="284C6A"/>
                </a:solidFill>
                <a:latin typeface="Trebuchet MS"/>
              </a:rPr>
              <a:t>2300-2400 MHz</a:t>
            </a:r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Banda </a:t>
            </a:r>
            <a:r>
              <a:rPr lang="en-GB" sz="2400" b="1" u="none" dirty="0" smtClean="0">
                <a:solidFill>
                  <a:srgbClr val="284C6A"/>
                </a:solidFill>
                <a:latin typeface="Trebuchet MS"/>
              </a:rPr>
              <a:t>3400-3600 MHz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: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Atribución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adicional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a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Móvil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(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Primario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) en la </a:t>
            </a:r>
            <a:r>
              <a:rPr lang="en-GB" sz="2400" u="none" dirty="0" err="1" smtClean="0">
                <a:solidFill>
                  <a:srgbClr val="284C6A"/>
                </a:solidFill>
                <a:latin typeface="Trebuchet MS"/>
              </a:rPr>
              <a:t>Región</a:t>
            </a:r>
            <a:r>
              <a:rPr lang="en-GB" sz="2400" u="none" dirty="0" smtClean="0">
                <a:solidFill>
                  <a:srgbClr val="284C6A"/>
                </a:solidFill>
                <a:latin typeface="Trebuchet MS"/>
              </a:rPr>
              <a:t> 2 (</a:t>
            </a:r>
            <a:r>
              <a:rPr lang="en-GB" sz="2400" b="1" u="none" dirty="0" smtClean="0">
                <a:solidFill>
                  <a:srgbClr val="FF0000"/>
                </a:solidFill>
                <a:latin typeface="Trebuchet MS"/>
              </a:rPr>
              <a:t>Solo 3400-3500 MHz, Nota 5.431A</a:t>
            </a:r>
            <a:r>
              <a:rPr lang="en-GB" sz="2400" u="none" dirty="0" smtClean="0">
                <a:solidFill>
                  <a:srgbClr val="FF0000"/>
                </a:solidFill>
                <a:latin typeface="Trebuchet MS"/>
              </a:rPr>
              <a:t>).</a:t>
            </a:r>
          </a:p>
          <a:p>
            <a:pPr algn="just">
              <a:lnSpc>
                <a:spcPct val="125000"/>
              </a:lnSpc>
              <a:buFont typeface="Arial" pitchFamily="34" charset="0"/>
              <a:buChar char="•"/>
            </a:pPr>
            <a:endParaRPr sz="2400" u="none" dirty="0"/>
          </a:p>
        </p:txBody>
      </p:sp>
      <p:sp>
        <p:nvSpPr>
          <p:cNvPr id="90" name="TextShape 3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dirty="0"/>
          </a:p>
        </p:txBody>
      </p:sp>
      <p:sp>
        <p:nvSpPr>
          <p:cNvPr id="6" name="AutoShape 5"/>
          <p:cNvSpPr>
            <a:spLocks noChangeAspect="1" noChangeArrowheads="1"/>
          </p:cNvSpPr>
          <p:nvPr/>
        </p:nvSpPr>
        <p:spPr bwMode="auto">
          <a:xfrm>
            <a:off x="323528" y="332655"/>
            <a:ext cx="8568952" cy="540000"/>
          </a:xfrm>
          <a:prstGeom prst="roundRect">
            <a:avLst>
              <a:gd name="adj" fmla="val 16667"/>
            </a:avLst>
          </a:prstGeom>
          <a:solidFill>
            <a:srgbClr val="FF0066"/>
          </a:solidFill>
          <a:ln w="9525" algn="ctr">
            <a:noFill/>
            <a:round/>
            <a:headEnd/>
            <a:tailEnd/>
          </a:ln>
          <a:effectLst>
            <a:prstShdw prst="shdw17" dist="17961" dir="2700000">
              <a:srgbClr val="FFCC99">
                <a:gamma/>
                <a:shade val="60000"/>
                <a:invGamma/>
              </a:srgbClr>
            </a:prst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VE" b="1" dirty="0" smtClean="0">
                <a:solidFill>
                  <a:schemeClr val="bg1"/>
                </a:solidFill>
              </a:rPr>
              <a:t>FORO UIT: CMR-15, Retos y Oportunidades para la Región</a:t>
            </a:r>
            <a:endParaRPr lang="es-ES" b="1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://www.itu.int/ITU-R/conferences/logos/ra-wrc-07s-7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1484784"/>
            <a:ext cx="1008112" cy="1371034"/>
          </a:xfrm>
          <a:prstGeom prst="rect">
            <a:avLst/>
          </a:prstGeom>
          <a:noFill/>
        </p:spPr>
      </p:pic>
      <p:sp>
        <p:nvSpPr>
          <p:cNvPr id="7" name="6 Rectángulo"/>
          <p:cNvSpPr/>
          <p:nvPr/>
        </p:nvSpPr>
        <p:spPr>
          <a:xfrm>
            <a:off x="6156176" y="1844824"/>
            <a:ext cx="184698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Gt</a:t>
            </a:r>
            <a:r>
              <a:rPr lang="es-ES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5d</a:t>
            </a:r>
            <a:endParaRPr lang="es-ES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401C1AC3505449BB9087E068A0BF43" ma:contentTypeVersion="0" ma:contentTypeDescription="Create a new document." ma:contentTypeScope="" ma:versionID="575e7283ee8f4325defb8d5c9124aae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486bee6e5d8fbc42cc88386ba023c8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BF27B50-24E2-47E8-9034-615B495CA458}"/>
</file>

<file path=customXml/itemProps2.xml><?xml version="1.0" encoding="utf-8"?>
<ds:datastoreItem xmlns:ds="http://schemas.openxmlformats.org/officeDocument/2006/customXml" ds:itemID="{932B9AE4-EAE1-441C-8FAD-B245A21EE497}"/>
</file>

<file path=customXml/itemProps3.xml><?xml version="1.0" encoding="utf-8"?>
<ds:datastoreItem xmlns:ds="http://schemas.openxmlformats.org/officeDocument/2006/customXml" ds:itemID="{A17715E2-AB82-4C21-AEF3-1053F3CBE57D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12490</TotalTime>
  <Words>1110</Words>
  <Application>Microsoft Office PowerPoint</Application>
  <PresentationFormat>Presentación en pantalla (4:3)</PresentationFormat>
  <Paragraphs>198</Paragraphs>
  <Slides>19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Flujo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vxcvcvv</dc:title>
  <dc:creator>Jmijares</dc:creator>
  <cp:lastModifiedBy>Jesus Rivera</cp:lastModifiedBy>
  <cp:revision>814</cp:revision>
  <cp:lastPrinted>1601-01-01T00:00:00Z</cp:lastPrinted>
  <dcterms:created xsi:type="dcterms:W3CDTF">2007-05-16T20:05:43Z</dcterms:created>
  <dcterms:modified xsi:type="dcterms:W3CDTF">2015-07-25T04:20:25Z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0x0101000E401C1AC3505449BB9087E068A0BF43</vt:lpwstr>
  </property>
</Properties>
</file>